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80"/>
  </p:notesMasterIdLst>
  <p:handoutMasterIdLst>
    <p:handoutMasterId r:id="rId81"/>
  </p:handoutMasterIdLst>
  <p:sldIdLst>
    <p:sldId id="256" r:id="rId2"/>
    <p:sldId id="402" r:id="rId3"/>
    <p:sldId id="259" r:id="rId4"/>
    <p:sldId id="917" r:id="rId5"/>
    <p:sldId id="989" r:id="rId6"/>
    <p:sldId id="918" r:id="rId7"/>
    <p:sldId id="919" r:id="rId8"/>
    <p:sldId id="920" r:id="rId9"/>
    <p:sldId id="990" r:id="rId10"/>
    <p:sldId id="921" r:id="rId11"/>
    <p:sldId id="836" r:id="rId12"/>
    <p:sldId id="912" r:id="rId13"/>
    <p:sldId id="988" r:id="rId14"/>
    <p:sldId id="916" r:id="rId15"/>
    <p:sldId id="913" r:id="rId16"/>
    <p:sldId id="914" r:id="rId17"/>
    <p:sldId id="946" r:id="rId18"/>
    <p:sldId id="947" r:id="rId19"/>
    <p:sldId id="948" r:id="rId20"/>
    <p:sldId id="949" r:id="rId21"/>
    <p:sldId id="944" r:id="rId22"/>
    <p:sldId id="915" r:id="rId23"/>
    <p:sldId id="922" r:id="rId24"/>
    <p:sldId id="923" r:id="rId25"/>
    <p:sldId id="924" r:id="rId26"/>
    <p:sldId id="925" r:id="rId27"/>
    <p:sldId id="953" r:id="rId28"/>
    <p:sldId id="965" r:id="rId29"/>
    <p:sldId id="972" r:id="rId30"/>
    <p:sldId id="966" r:id="rId31"/>
    <p:sldId id="983" r:id="rId32"/>
    <p:sldId id="967" r:id="rId33"/>
    <p:sldId id="968" r:id="rId34"/>
    <p:sldId id="969" r:id="rId35"/>
    <p:sldId id="984" r:id="rId36"/>
    <p:sldId id="985" r:id="rId37"/>
    <p:sldId id="970" r:id="rId38"/>
    <p:sldId id="927" r:id="rId39"/>
    <p:sldId id="929" r:id="rId40"/>
    <p:sldId id="982" r:id="rId41"/>
    <p:sldId id="926" r:id="rId42"/>
    <p:sldId id="964" r:id="rId43"/>
    <p:sldId id="932" r:id="rId44"/>
    <p:sldId id="933" r:id="rId45"/>
    <p:sldId id="934" r:id="rId46"/>
    <p:sldId id="954" r:id="rId47"/>
    <p:sldId id="936" r:id="rId48"/>
    <p:sldId id="937" r:id="rId49"/>
    <p:sldId id="939" r:id="rId50"/>
    <p:sldId id="930" r:id="rId51"/>
    <p:sldId id="958" r:id="rId52"/>
    <p:sldId id="959" r:id="rId53"/>
    <p:sldId id="974" r:id="rId54"/>
    <p:sldId id="961" r:id="rId55"/>
    <p:sldId id="973" r:id="rId56"/>
    <p:sldId id="957" r:id="rId57"/>
    <p:sldId id="975" r:id="rId58"/>
    <p:sldId id="977" r:id="rId59"/>
    <p:sldId id="945" r:id="rId60"/>
    <p:sldId id="981" r:id="rId61"/>
    <p:sldId id="951" r:id="rId62"/>
    <p:sldId id="392" r:id="rId63"/>
    <p:sldId id="387" r:id="rId64"/>
    <p:sldId id="395" r:id="rId65"/>
    <p:sldId id="345" r:id="rId66"/>
    <p:sldId id="405" r:id="rId67"/>
    <p:sldId id="385" r:id="rId68"/>
    <p:sldId id="380" r:id="rId69"/>
    <p:sldId id="962" r:id="rId70"/>
    <p:sldId id="980" r:id="rId71"/>
    <p:sldId id="963" r:id="rId72"/>
    <p:sldId id="986" r:id="rId73"/>
    <p:sldId id="987" r:id="rId74"/>
    <p:sldId id="940" r:id="rId75"/>
    <p:sldId id="950" r:id="rId76"/>
    <p:sldId id="952" r:id="rId77"/>
    <p:sldId id="833" r:id="rId78"/>
    <p:sldId id="938" r:id="rId79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A2A2"/>
    <a:srgbClr val="CC554B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55" autoAdjust="0"/>
    <p:restoredTop sz="90952"/>
  </p:normalViewPr>
  <p:slideViewPr>
    <p:cSldViewPr>
      <p:cViewPr varScale="1">
        <p:scale>
          <a:sx n="116" d="100"/>
          <a:sy n="116" d="100"/>
        </p:scale>
        <p:origin x="14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6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71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71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C99C90-12E9-EE49-A648-29F44ADD314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558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8909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8909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909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8909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8909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27A0E2-E064-754B-97F4-CB32F68A2470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5616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B41D1C-AA7B-0D4C-A2DB-5B740E23BD98}" type="slidenum">
              <a:rPr lang="pt-BR"/>
              <a:pPr/>
              <a:t>1</a:t>
            </a:fld>
            <a:endParaRPr lang="pt-BR"/>
          </a:p>
        </p:txBody>
      </p:sp>
      <p:sp>
        <p:nvSpPr>
          <p:cNvPr id="90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34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7A0E2-E064-754B-97F4-CB32F68A2470}" type="slidenum">
              <a:rPr lang="pt-BR" smtClean="0"/>
              <a:pPr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065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069C98-043D-F04E-AFCE-0634E0A702D8}" type="slidenum">
              <a:rPr lang="en-US"/>
              <a:pPr/>
              <a:t>74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79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99262F-735C-A943-9BE0-EB986210680D}" type="slidenum">
              <a:rPr lang="pt-BR"/>
              <a:pPr/>
              <a:t>2</a:t>
            </a:fld>
            <a:endParaRPr lang="pt-BR"/>
          </a:p>
        </p:txBody>
      </p:sp>
      <p:sp>
        <p:nvSpPr>
          <p:cNvPr id="2590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0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0AA3E2-1B63-724E-8E77-BDC4E9B3B17D}" type="slidenum">
              <a:rPr lang="pt-BR"/>
              <a:pPr/>
              <a:t>3</a:t>
            </a:fld>
            <a:endParaRPr lang="pt-BR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2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A562C5-2769-1145-A35E-C39E77C3CDA2}" type="slidenum">
              <a:rPr lang="en-US"/>
              <a:pPr/>
              <a:t>49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50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85817" indent="-263776" defTabSz="914423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914423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914423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914423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EF2F63-B199-BA46-8630-D495A2DBA486}" type="slidenum">
              <a:rPr lang="en-US" sz="1200"/>
              <a:pPr/>
              <a:t>59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8628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Text Box 2">
            <a:extLst>
              <a:ext uri="{FF2B5EF4-FFF2-40B4-BE49-F238E27FC236}">
                <a16:creationId xmlns:a16="http://schemas.microsoft.com/office/drawing/2014/main" id="{84BA286B-7E68-F94D-9475-FB7AB84A3BD3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54063"/>
            <a:ext cx="4972050" cy="37290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987" name="Text Box 3">
            <a:extLst>
              <a:ext uri="{FF2B5EF4-FFF2-40B4-BE49-F238E27FC236}">
                <a16:creationId xmlns:a16="http://schemas.microsoft.com/office/drawing/2014/main" id="{5088F42D-BBF1-7E42-9F91-ACF686BD67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21225"/>
            <a:ext cx="5445125" cy="4475163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93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>
            <a:extLst>
              <a:ext uri="{FF2B5EF4-FFF2-40B4-BE49-F238E27FC236}">
                <a16:creationId xmlns:a16="http://schemas.microsoft.com/office/drawing/2014/main" id="{644B432B-1B9D-324D-A632-9A9C7DC657A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4450" y="9445625"/>
            <a:ext cx="294957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fld id="{25021423-7EB3-B649-A25F-2549E652964F}" type="slidenum">
              <a:rPr lang="en-US" altLang="en-US"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algn="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64</a:t>
            </a:fld>
            <a:endParaRPr lang="en-US" altLang="en-US" sz="120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12323" name="Rectangle 2">
            <a:extLst>
              <a:ext uri="{FF2B5EF4-FFF2-40B4-BE49-F238E27FC236}">
                <a16:creationId xmlns:a16="http://schemas.microsoft.com/office/drawing/2014/main" id="{8A4623C8-EDAE-2D41-AE77-847CDDF5D2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6125"/>
            <a:ext cx="4972050" cy="37290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2324" name="Rectangle 3">
            <a:extLst>
              <a:ext uri="{FF2B5EF4-FFF2-40B4-BE49-F238E27FC236}">
                <a16:creationId xmlns:a16="http://schemas.microsoft.com/office/drawing/2014/main" id="{7ADC6BB2-883A-3040-B3AB-A69BDCFAEA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noFill/>
        </p:spPr>
        <p:txBody>
          <a:bodyPr lIns="91440" tIns="45720" rIns="91440" bIns="45720"/>
          <a:lstStyle/>
          <a:p>
            <a:pPr defTabSz="91440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941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>
            <a:extLst>
              <a:ext uri="{FF2B5EF4-FFF2-40B4-BE49-F238E27FC236}">
                <a16:creationId xmlns:a16="http://schemas.microsoft.com/office/drawing/2014/main" id="{6998BCF6-6BB6-7A49-B712-33968D63300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4450" y="9445625"/>
            <a:ext cx="294957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fld id="{837708E2-1536-2A45-B8F2-BBC7204FE4E6}" type="slidenum"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pPr algn="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65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4739" name="Rectangle 2">
            <a:extLst>
              <a:ext uri="{FF2B5EF4-FFF2-40B4-BE49-F238E27FC236}">
                <a16:creationId xmlns:a16="http://schemas.microsoft.com/office/drawing/2014/main" id="{E99A31D9-322D-7947-8DEB-5BB4DEABCA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6125"/>
            <a:ext cx="4972050" cy="37290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4740" name="Rectangle 3">
            <a:extLst>
              <a:ext uri="{FF2B5EF4-FFF2-40B4-BE49-F238E27FC236}">
                <a16:creationId xmlns:a16="http://schemas.microsoft.com/office/drawing/2014/main" id="{BD4E690E-5924-DB41-9906-C4A7810A8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8050" y="4722813"/>
            <a:ext cx="4989513" cy="4475162"/>
          </a:xfrm>
          <a:noFill/>
        </p:spPr>
        <p:txBody>
          <a:bodyPr lIns="91440" tIns="45720" rIns="91440" bIns="45720"/>
          <a:lstStyle/>
          <a:p>
            <a:pPr defTabSz="914400"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859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Text Box 2">
            <a:extLst>
              <a:ext uri="{FF2B5EF4-FFF2-40B4-BE49-F238E27FC236}">
                <a16:creationId xmlns:a16="http://schemas.microsoft.com/office/drawing/2014/main" id="{EC35C90F-5664-EA40-853A-6F4605C5A93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55650"/>
            <a:ext cx="4972050" cy="37290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0755" name="Text Box 3">
            <a:extLst>
              <a:ext uri="{FF2B5EF4-FFF2-40B4-BE49-F238E27FC236}">
                <a16:creationId xmlns:a16="http://schemas.microsoft.com/office/drawing/2014/main" id="{44130BAF-C202-6B45-8CFA-187DB2AD18B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22813"/>
            <a:ext cx="5445125" cy="4384675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566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 flipH="1">
              <a:off x="-2" y="1562"/>
              <a:ext cx="5762" cy="638"/>
              <a:chOff x="-2" y="1562"/>
              <a:chExt cx="5762" cy="638"/>
            </a:xfrm>
          </p:grpSpPr>
          <p:sp>
            <p:nvSpPr>
              <p:cNvPr id="4100" name="Freeform 4"/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20"/>
                  </a:cxn>
                  <a:cxn ang="0">
                    <a:pos x="1000" y="720"/>
                  </a:cxn>
                  <a:cxn ang="0">
                    <a:pos x="1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1" name="Freeform 5"/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2" name="Freeform 6"/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3" name="Freeform 7"/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4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5" name="Freeform 9"/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6" name="Freeform 10"/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7" name="Freeform 11"/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8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9" name="Freeform 13"/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0" name="Freeform 14"/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1" name="Freeform 15"/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2" name="Freeform 16"/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3" name="Freeform 17"/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4" name="Freeform 18"/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5" name="Freeform 19"/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6" name="Freeform 20"/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/>
                <a:ahLst/>
                <a:cxnLst>
                  <a:cxn ang="0">
                    <a:pos x="0" y="624"/>
                  </a:cxn>
                  <a:cxn ang="0">
                    <a:pos x="291" y="625"/>
                  </a:cxn>
                  <a:cxn ang="0">
                    <a:pos x="291" y="6"/>
                  </a:cxn>
                  <a:cxn ang="0">
                    <a:pos x="0" y="0"/>
                  </a:cxn>
                  <a:cxn ang="0">
                    <a:pos x="0" y="624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7" name="Freeform 21"/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8" name="Freeform 22"/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19" name="Freeform 23"/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5762" y="188"/>
                </a:cxn>
                <a:cxn ang="0">
                  <a:pos x="5762" y="4"/>
                </a:cxn>
                <a:cxn ang="0">
                  <a:pos x="0" y="0"/>
                </a:cxn>
                <a:cxn ang="0">
                  <a:pos x="0" y="196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5761" y="0"/>
                </a:cxn>
                <a:cxn ang="0">
                  <a:pos x="5761" y="189"/>
                </a:cxn>
                <a:cxn ang="0">
                  <a:pos x="1" y="189"/>
                </a:cxn>
                <a:cxn ang="0">
                  <a:pos x="0" y="28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21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22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23" name="Rectangle 27"/>
          <p:cNvSpPr>
            <a:spLocks noGrp="1" noChangeArrowheads="1"/>
          </p:cNvSpPr>
          <p:nvPr>
            <p:ph type="dt" sz="half" idx="2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4124" name="Rectangle 2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4125" name="Rectangle 2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1415DC9-96BE-134B-BCE9-6E279F12BFF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 para editar título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Haga clic para modificar el estilo de texto del patrón</a:t>
            </a:r>
          </a:p>
          <a:p>
            <a:pPr lvl="1"/>
            <a:r>
              <a:rPr lang="x-none"/>
              <a:t>Segundo nivel</a:t>
            </a:r>
          </a:p>
          <a:p>
            <a:pPr lvl="2"/>
            <a:r>
              <a:rPr lang="x-none"/>
              <a:t>Tercer nivel</a:t>
            </a:r>
          </a:p>
          <a:p>
            <a:pPr lvl="3"/>
            <a:r>
              <a:rPr lang="x-none"/>
              <a:t>Cuarto nivel</a:t>
            </a:r>
          </a:p>
          <a:p>
            <a:pPr lvl="4"/>
            <a:r>
              <a:rPr lang="x-none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A8F1318-53C6-4144-8766-7EF23E6782D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x-none"/>
              <a:t>Clic para editar título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x-none"/>
              <a:t>Haga clic para modificar el estilo de texto del patrón</a:t>
            </a:r>
          </a:p>
          <a:p>
            <a:pPr lvl="1"/>
            <a:r>
              <a:rPr lang="x-none"/>
              <a:t>Segundo nivel</a:t>
            </a:r>
          </a:p>
          <a:p>
            <a:pPr lvl="2"/>
            <a:r>
              <a:rPr lang="x-none"/>
              <a:t>Tercer nivel</a:t>
            </a:r>
          </a:p>
          <a:p>
            <a:pPr lvl="3"/>
            <a:r>
              <a:rPr lang="x-none"/>
              <a:t>Cuarto nivel</a:t>
            </a:r>
          </a:p>
          <a:p>
            <a:pPr lvl="4"/>
            <a:r>
              <a:rPr lang="x-none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690F640-EE8B-6947-B772-FE5F4E9749CF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828800"/>
            <a:ext cx="8229600" cy="4302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1676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94F7835-35E4-B149-AE14-3C4CFD088849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09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9EB1-11DB-5C43-B71F-E5E278AE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5138"/>
            <a:ext cx="6697663" cy="1425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45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Haga clic para modificar el estilo de texto del patrón</a:t>
            </a:r>
          </a:p>
          <a:p>
            <a:pPr lvl="1"/>
            <a:r>
              <a:rPr lang="x-none"/>
              <a:t>Segundo nivel</a:t>
            </a:r>
          </a:p>
          <a:p>
            <a:pPr lvl="2"/>
            <a:r>
              <a:rPr lang="x-none"/>
              <a:t>Tercer nivel</a:t>
            </a:r>
          </a:p>
          <a:p>
            <a:pPr lvl="3"/>
            <a:r>
              <a:rPr lang="x-none"/>
              <a:t>Cuarto nivel</a:t>
            </a:r>
          </a:p>
          <a:p>
            <a:pPr lvl="4"/>
            <a:r>
              <a:rPr lang="x-none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94DB674-850F-4B4C-B622-9294FECE097A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 para editar título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628DC8-80E2-6E49-B327-33A74E95860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Haga clic para modificar el estilo de texto del patrón</a:t>
            </a:r>
          </a:p>
          <a:p>
            <a:pPr lvl="1"/>
            <a:r>
              <a:rPr lang="x-none"/>
              <a:t>Segundo nivel</a:t>
            </a:r>
          </a:p>
          <a:p>
            <a:pPr lvl="2"/>
            <a:r>
              <a:rPr lang="x-none"/>
              <a:t>Tercer nivel</a:t>
            </a:r>
          </a:p>
          <a:p>
            <a:pPr lvl="3"/>
            <a:r>
              <a:rPr lang="x-none"/>
              <a:t>Cuarto nivel</a:t>
            </a:r>
          </a:p>
          <a:p>
            <a:pPr lvl="4"/>
            <a:r>
              <a:rPr lang="x-none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Haga clic para modificar el estilo de texto del patrón</a:t>
            </a:r>
          </a:p>
          <a:p>
            <a:pPr lvl="1"/>
            <a:r>
              <a:rPr lang="x-none"/>
              <a:t>Segundo nivel</a:t>
            </a:r>
          </a:p>
          <a:p>
            <a:pPr lvl="2"/>
            <a:r>
              <a:rPr lang="x-none"/>
              <a:t>Tercer nivel</a:t>
            </a:r>
          </a:p>
          <a:p>
            <a:pPr lvl="3"/>
            <a:r>
              <a:rPr lang="x-none"/>
              <a:t>Cuarto nivel</a:t>
            </a:r>
          </a:p>
          <a:p>
            <a:pPr lvl="4"/>
            <a:r>
              <a:rPr lang="x-none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90B87D6-7DF1-5E42-B46E-0688226FD89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 para editar título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Haga clic para modificar el estilo de texto del patrón</a:t>
            </a:r>
          </a:p>
          <a:p>
            <a:pPr lvl="1"/>
            <a:r>
              <a:rPr lang="x-none"/>
              <a:t>Segundo nivel</a:t>
            </a:r>
          </a:p>
          <a:p>
            <a:pPr lvl="2"/>
            <a:r>
              <a:rPr lang="x-none"/>
              <a:t>Tercer nivel</a:t>
            </a:r>
          </a:p>
          <a:p>
            <a:pPr lvl="3"/>
            <a:r>
              <a:rPr lang="x-none"/>
              <a:t>Cuarto nivel</a:t>
            </a:r>
          </a:p>
          <a:p>
            <a:pPr lvl="4"/>
            <a:r>
              <a:rPr lang="x-none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Haga clic para modificar el estilo de texto del patrón</a:t>
            </a:r>
          </a:p>
          <a:p>
            <a:pPr lvl="1"/>
            <a:r>
              <a:rPr lang="x-none"/>
              <a:t>Segundo nivel</a:t>
            </a:r>
          </a:p>
          <a:p>
            <a:pPr lvl="2"/>
            <a:r>
              <a:rPr lang="x-none"/>
              <a:t>Tercer nivel</a:t>
            </a:r>
          </a:p>
          <a:p>
            <a:pPr lvl="3"/>
            <a:r>
              <a:rPr lang="x-none"/>
              <a:t>Cuarto nivel</a:t>
            </a:r>
          </a:p>
          <a:p>
            <a:pPr lvl="4"/>
            <a:r>
              <a:rPr lang="x-none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7564D54-1BF6-6841-9564-C7980B8E3FA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 para editar título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7E760F2-E841-AD4E-84C1-B5DCFB26C9D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F7C67BC-D9EA-5549-884B-24FE02AAF69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Haga clic para modificar el estilo de texto del patrón</a:t>
            </a:r>
          </a:p>
          <a:p>
            <a:pPr lvl="1"/>
            <a:r>
              <a:rPr lang="x-none"/>
              <a:t>Segundo nivel</a:t>
            </a:r>
          </a:p>
          <a:p>
            <a:pPr lvl="2"/>
            <a:r>
              <a:rPr lang="x-none"/>
              <a:t>Tercer nivel</a:t>
            </a:r>
          </a:p>
          <a:p>
            <a:pPr lvl="3"/>
            <a:r>
              <a:rPr lang="x-none"/>
              <a:t>Cuarto nivel</a:t>
            </a:r>
          </a:p>
          <a:p>
            <a:pPr lvl="4"/>
            <a:r>
              <a:rPr lang="x-none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22C9BE9-C89F-B14F-A658-49DEA622C33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 para editar título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B22E69-A6FE-4542-A08F-FADC1FF3B9C8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-4763"/>
            <a:ext cx="1063625" cy="6858001"/>
            <a:chOff x="0" y="-3"/>
            <a:chExt cx="670" cy="4320"/>
          </a:xfrm>
        </p:grpSpPr>
        <p:grpSp>
          <p:nvGrpSpPr>
            <p:cNvPr id="3075" name="Group 3"/>
            <p:cNvGrpSpPr>
              <a:grpSpLocks/>
            </p:cNvGrpSpPr>
            <p:nvPr/>
          </p:nvGrpSpPr>
          <p:grpSpPr bwMode="auto">
            <a:xfrm rot="16200000" flipH="1">
              <a:off x="-1815" y="1838"/>
              <a:ext cx="4320" cy="638"/>
              <a:chOff x="-2" y="1562"/>
              <a:chExt cx="5762" cy="638"/>
            </a:xfrm>
          </p:grpSpPr>
          <p:sp>
            <p:nvSpPr>
              <p:cNvPr id="3076" name="Freeform 4"/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20"/>
                  </a:cxn>
                  <a:cxn ang="0">
                    <a:pos x="1000" y="720"/>
                  </a:cxn>
                  <a:cxn ang="0">
                    <a:pos x="1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" name="Freeform 5"/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" name="Freeform 6"/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" name="Freeform 7"/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" name="Freeform 9"/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" name="Freeform 10"/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" name="Freeform 11"/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" name="Freeform 13"/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" name="Freeform 14"/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" name="Freeform 15"/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" name="Freeform 16"/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" name="Freeform 17"/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" name="Freeform 18"/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" name="Freeform 19"/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" name="Freeform 20"/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/>
                <a:ahLst/>
                <a:cxnLst>
                  <a:cxn ang="0">
                    <a:pos x="0" y="624"/>
                  </a:cxn>
                  <a:cxn ang="0">
                    <a:pos x="291" y="625"/>
                  </a:cxn>
                  <a:cxn ang="0">
                    <a:pos x="291" y="6"/>
                  </a:cxn>
                  <a:cxn ang="0">
                    <a:pos x="0" y="0"/>
                  </a:cxn>
                  <a:cxn ang="0">
                    <a:pos x="0" y="624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" name="Freeform 21"/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" name="Freeform 22"/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95" name="Freeform 23"/>
            <p:cNvSpPr>
              <a:spLocks/>
            </p:cNvSpPr>
            <p:nvPr/>
          </p:nvSpPr>
          <p:spPr bwMode="ltGray">
            <a:xfrm rot="16200000" flipH="1">
              <a:off x="-1954" y="1951"/>
              <a:ext cx="4320" cy="412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5762" y="188"/>
                </a:cxn>
                <a:cxn ang="0">
                  <a:pos x="5762" y="4"/>
                </a:cxn>
                <a:cxn ang="0">
                  <a:pos x="0" y="0"/>
                </a:cxn>
                <a:cxn ang="0">
                  <a:pos x="0" y="196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6" name="Freeform 24"/>
            <p:cNvSpPr>
              <a:spLocks/>
            </p:cNvSpPr>
            <p:nvPr/>
          </p:nvSpPr>
          <p:spPr bwMode="ltGray">
            <a:xfrm rot="16200000" flipH="1">
              <a:off x="-1584" y="2062"/>
              <a:ext cx="4319" cy="189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5761" y="0"/>
                </a:cxn>
                <a:cxn ang="0">
                  <a:pos x="5761" y="189"/>
                </a:cxn>
                <a:cxn ang="0">
                  <a:pos x="1" y="189"/>
                </a:cxn>
                <a:cxn ang="0">
                  <a:pos x="0" y="28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97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1173163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98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73163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9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73163" y="626586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100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fld id="{7C92DD8B-E36D-754E-BB54-41E2EBBA8F5A}" type="slidenum">
              <a:rPr lang="en-US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3" r:id="rId12"/>
    <p:sldLayoutId id="214748366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bulletin.imstat.org/wp-content/uploads/jim-.jpe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tition_of_a_set" TargetMode="External"/><Relationship Id="rId2" Type="http://schemas.openxmlformats.org/officeDocument/2006/relationships/hyperlink" Target="https://en.wikipedia.org/wiki/Vector_quantiz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rototype" TargetMode="External"/><Relationship Id="rId4" Type="http://schemas.openxmlformats.org/officeDocument/2006/relationships/hyperlink" Target="https://en.wikipedia.org/wiki/Mea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3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4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6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0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7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stanford.edu/class/ee103/visualizations/kmeans/kmeans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0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8.png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Tópicos Especiais de Aprendizado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Reinaldo Bianchi</a:t>
            </a:r>
          </a:p>
          <a:p>
            <a:r>
              <a:rPr lang="pt-BR" dirty="0"/>
              <a:t>Centro Universitário FEI</a:t>
            </a:r>
          </a:p>
          <a:p>
            <a:r>
              <a:rPr lang="pt-BR" dirty="0"/>
              <a:t>2019.3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Cluster ou grupo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Uma coleção de objetos que são similares entre si, e diferentes dos objetos pertencentes a outros clusters.</a:t>
            </a:r>
          </a:p>
          <a:p>
            <a:r>
              <a:rPr lang="pt-BR"/>
              <a:t>Isso requer uma medida de similaridade.</a:t>
            </a:r>
          </a:p>
          <a:p>
            <a:r>
              <a:rPr lang="pt-BR"/>
              <a:t>No exemplo anterior, a similaridade utilizada foi a distância.</a:t>
            </a:r>
          </a:p>
          <a:p>
            <a:pPr lvl="1"/>
            <a:r>
              <a:rPr lang="pt-BR"/>
              <a:t>Distance-based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420499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  <a:br>
              <a:rPr lang="en-US" dirty="0"/>
            </a:br>
            <a:r>
              <a:rPr lang="en-US" dirty="0"/>
              <a:t>(Lloyd, 1957)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Seção</a:t>
            </a:r>
            <a:r>
              <a:rPr lang="en-US" dirty="0"/>
              <a:t> 13.2.1 e 14.3.6 do Hastie</a:t>
            </a:r>
          </a:p>
          <a:p>
            <a:r>
              <a:rPr lang="en-US" dirty="0"/>
              <a:t>e </a:t>
            </a:r>
            <a:r>
              <a:rPr lang="en-US" dirty="0" err="1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36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K-means clustering is a method for finding clusters and cluster centers in a</a:t>
            </a:r>
            <a:br>
              <a:rPr lang="en-US"/>
            </a:br>
            <a:r>
              <a:rPr lang="en-US"/>
              <a:t>set of unlabeled data. </a:t>
            </a:r>
          </a:p>
          <a:p>
            <a:r>
              <a:rPr lang="en-US"/>
              <a:t>One chooses the desired number of cluster centers, say R, and the K-means procedure iteratively moves the centers to minimize the total within cluster variance.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722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"Standard </a:t>
            </a:r>
            <a:r>
              <a:rPr lang="pt-BR" dirty="0" err="1"/>
              <a:t>Algorithm</a:t>
            </a:r>
            <a:r>
              <a:rPr lang="pt-BR" dirty="0"/>
              <a:t>" foi proposto primeiramente por Stuart Lloyd em 1957.</a:t>
            </a:r>
          </a:p>
          <a:p>
            <a:r>
              <a:rPr lang="pt-BR" dirty="0"/>
              <a:t>O termo "</a:t>
            </a:r>
            <a:r>
              <a:rPr lang="pt-BR" i="1" dirty="0"/>
              <a:t>k</a:t>
            </a:r>
            <a:r>
              <a:rPr lang="pt-BR" dirty="0"/>
              <a:t>-</a:t>
            </a:r>
            <a:r>
              <a:rPr lang="pt-BR" dirty="0" err="1"/>
              <a:t>means</a:t>
            </a:r>
            <a:r>
              <a:rPr lang="pt-BR" dirty="0"/>
              <a:t>" foi empregado primeiramente por James </a:t>
            </a:r>
            <a:r>
              <a:rPr lang="pt-BR" dirty="0" err="1"/>
              <a:t>MacQueen</a:t>
            </a:r>
            <a:r>
              <a:rPr lang="pt-BR" dirty="0"/>
              <a:t> em 1967.</a:t>
            </a:r>
          </a:p>
        </p:txBody>
      </p:sp>
      <p:pic>
        <p:nvPicPr>
          <p:cNvPr id="35842" name="Picture 2" descr="Jim MacQuee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653136"/>
            <a:ext cx="30480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4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k-means clustering is a method of </a:t>
            </a:r>
            <a:r>
              <a:rPr lang="en-US">
                <a:hlinkClick r:id="rId2" tooltip="Vector quantization"/>
              </a:rPr>
              <a:t>vector quantization</a:t>
            </a:r>
            <a:r>
              <a:rPr lang="en-US"/>
              <a:t>.</a:t>
            </a:r>
          </a:p>
          <a:p>
            <a:r>
              <a:rPr lang="en-US"/>
              <a:t>k-means clustering aims to </a:t>
            </a:r>
            <a:r>
              <a:rPr lang="en-US">
                <a:hlinkClick r:id="rId3" tooltip="Partition of a set"/>
              </a:rPr>
              <a:t>partition</a:t>
            </a:r>
            <a:r>
              <a:rPr lang="en-US"/>
              <a:t> n observations into k clusters in which each observation belongs to the cluster with the nearest </a:t>
            </a:r>
            <a:r>
              <a:rPr lang="en-US">
                <a:hlinkClick r:id="rId4" tooltip="Mean"/>
              </a:rPr>
              <a:t>mean</a:t>
            </a:r>
            <a:r>
              <a:rPr lang="en-US"/>
              <a:t>, serving as a </a:t>
            </a:r>
            <a:r>
              <a:rPr lang="en-US">
                <a:hlinkClick r:id="rId5" tooltip="Prototype"/>
              </a:rPr>
              <a:t>prototype</a:t>
            </a:r>
            <a:r>
              <a:rPr lang="en-US"/>
              <a:t> of the cluster.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676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Given an initial set of centers, the K-means algorithm alternates the two steps:</a:t>
            </a:r>
          </a:p>
          <a:p>
            <a:pPr lvl="1"/>
            <a:r>
              <a:rPr lang="en-US"/>
              <a:t>for each center we identify the subset of training points (its cluster) that is closer to it than any other center;</a:t>
            </a:r>
          </a:p>
          <a:p>
            <a:pPr lvl="1"/>
            <a:r>
              <a:rPr lang="en-US"/>
              <a:t>the means of each feature for the data points in each cluster are computed, and this mean vector becomes the new center for that cluster.</a:t>
            </a:r>
            <a:br>
              <a:rPr lang="en-US"/>
            </a:br>
            <a:br>
              <a:rPr lang="en-US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117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These two steps are iterated until convergence. </a:t>
            </a:r>
          </a:p>
          <a:p>
            <a:r>
              <a:rPr lang="en-US"/>
              <a:t>Typically the initial centers are  randomly chosen observations from the training data. </a:t>
            </a:r>
            <a:br>
              <a:rPr lang="en-US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6650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most common algorithm uses an iterative refinement technique. </a:t>
            </a:r>
          </a:p>
          <a:p>
            <a:r>
              <a:rPr lang="en-US"/>
              <a:t>Due to its ubiquity it is often called the k-means algorithm.</a:t>
            </a:r>
          </a:p>
          <a:p>
            <a:r>
              <a:rPr lang="en-US"/>
              <a:t>It is also referred to as Lloyd's algorithm, particularly in the computer science community.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81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initial set of k means:</a:t>
            </a:r>
          </a:p>
          <a:p>
            <a:pPr lvl="1"/>
            <a:r>
              <a:rPr lang="en-US" i="1" dirty="0"/>
              <a:t> m</a:t>
            </a:r>
            <a:r>
              <a:rPr lang="en-US" baseline="-25000" dirty="0"/>
              <a:t>1</a:t>
            </a:r>
            <a:r>
              <a:rPr lang="en-US" baseline="30000" dirty="0"/>
              <a:t>(1)</a:t>
            </a:r>
            <a:r>
              <a:rPr lang="en-US" dirty="0"/>
              <a:t>,…,</a:t>
            </a:r>
            <a:r>
              <a:rPr lang="en-US" i="1" dirty="0" err="1"/>
              <a:t>m</a:t>
            </a:r>
            <a:r>
              <a:rPr lang="en-US" i="1" baseline="-25000" dirty="0" err="1"/>
              <a:t>k</a:t>
            </a:r>
            <a:r>
              <a:rPr lang="en-US" baseline="30000" dirty="0"/>
              <a:t>(1)</a:t>
            </a:r>
            <a:r>
              <a:rPr lang="en-US" dirty="0"/>
              <a:t>  </a:t>
            </a:r>
          </a:p>
          <a:p>
            <a:r>
              <a:rPr lang="en-US" dirty="0"/>
              <a:t>The algorithm proceeds by alternating between two steps:</a:t>
            </a:r>
          </a:p>
          <a:p>
            <a:pPr lvl="1"/>
            <a:r>
              <a:rPr lang="en-US" dirty="0"/>
              <a:t>Assignment step.</a:t>
            </a:r>
          </a:p>
          <a:p>
            <a:pPr lvl="1"/>
            <a:r>
              <a:rPr lang="en-US" dirty="0"/>
              <a:t>Update step.</a:t>
            </a:r>
          </a:p>
        </p:txBody>
      </p:sp>
    </p:spTree>
    <p:extLst>
      <p:ext uri="{BB962C8B-B14F-4D97-AF65-F5344CB8AC3E}">
        <p14:creationId xmlns:p14="http://schemas.microsoft.com/office/powerpoint/2010/main" val="471652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algorithm – 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 each observation to the cluster whose mean yields the least within-cluster sum of squares (WCSS):</a:t>
            </a:r>
          </a:p>
          <a:p>
            <a:endParaRPr lang="en-US" dirty="0"/>
          </a:p>
          <a:p>
            <a:r>
              <a:rPr lang="en-US" dirty="0"/>
              <a:t>where each </a:t>
            </a:r>
            <a:r>
              <a:rPr lang="en-US" i="1" dirty="0" err="1">
                <a:latin typeface="+mj-lt"/>
              </a:rPr>
              <a:t>x</a:t>
            </a:r>
            <a:r>
              <a:rPr lang="en-US" i="1" baseline="-25000" dirty="0" err="1">
                <a:latin typeface="+mj-lt"/>
              </a:rPr>
              <a:t>p</a:t>
            </a:r>
            <a:r>
              <a:rPr lang="en-US" dirty="0"/>
              <a:t> is assigned to exactly one </a:t>
            </a:r>
            <a:r>
              <a:rPr lang="en-US" i="1" dirty="0">
                <a:latin typeface="+mj-lt"/>
              </a:rPr>
              <a:t>S</a:t>
            </a:r>
            <a:r>
              <a:rPr lang="en-US" i="1" baseline="30000" dirty="0">
                <a:latin typeface="+mj-lt"/>
              </a:rPr>
              <a:t>(t)</a:t>
            </a:r>
            <a:r>
              <a:rPr lang="en-US" dirty="0"/>
              <a:t>, even if it could be assigned to two or more of them.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52" y="3636764"/>
            <a:ext cx="5956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baseline="30000" dirty="0"/>
              <a:t>a</a:t>
            </a:r>
            <a:r>
              <a:rPr lang="pt-BR" dirty="0"/>
              <a:t> Aula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algorithm – 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the new means to be the centroids of the observations in the new clusters: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Since the arithmetic mean is a least-squares estimator, this also minimizes the within-cluster sum of squares (WCSS) objective.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501008"/>
            <a:ext cx="2732537" cy="8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35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Fluxograma</a:t>
            </a:r>
            <a:r>
              <a:rPr lang="en-US" dirty="0"/>
              <a:t> do k-means</a:t>
            </a:r>
          </a:p>
        </p:txBody>
      </p:sp>
      <p:pic>
        <p:nvPicPr>
          <p:cNvPr id="12291" name="Picture 5" descr="K means clustering algorith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95" r="-438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0577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r>
              <a:rPr lang="pt-BR" dirty="0"/>
              <a:t> for </a:t>
            </a:r>
            <a:r>
              <a:rPr lang="pt-BR" dirty="0" err="1"/>
              <a:t>classification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use K-means clustering for classification of labeled data, the steps</a:t>
            </a:r>
            <a:br>
              <a:rPr lang="en-US"/>
            </a:br>
            <a:r>
              <a:rPr lang="en-US"/>
              <a:t>are:</a:t>
            </a:r>
          </a:p>
          <a:p>
            <a:pPr lvl="1"/>
            <a:r>
              <a:rPr lang="en-US"/>
              <a:t>apply K-means clustering to the training data in each class separately, using R prototypes per class;</a:t>
            </a:r>
          </a:p>
          <a:p>
            <a:pPr lvl="1"/>
            <a:r>
              <a:rPr lang="en-US"/>
              <a:t>assign a class label to each of the K × R prototypes;</a:t>
            </a:r>
          </a:p>
          <a:p>
            <a:pPr lvl="1"/>
            <a:r>
              <a:rPr lang="en-US"/>
              <a:t>classify a new feature x to the class of the closest prototype.</a:t>
            </a:r>
            <a:br>
              <a:rPr lang="en-US"/>
            </a:br>
            <a:br>
              <a:rPr lang="en-US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8175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r>
              <a:rPr lang="pt-BR" dirty="0"/>
              <a:t> – Um Exemplo</a:t>
            </a:r>
          </a:p>
        </p:txBody>
      </p:sp>
      <p:graphicFrame>
        <p:nvGraphicFramePr>
          <p:cNvPr id="6146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057400" y="2200275"/>
          <a:ext cx="4951413" cy="343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name="Bitmap Image" r:id="rId3" imgW="3086531" imgH="2142857" progId="Paint.Picture">
                  <p:embed/>
                </p:oleObj>
              </mc:Choice>
              <mc:Fallback>
                <p:oleObj name="Bitmap Image" r:id="rId3" imgW="3086531" imgH="214285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200275"/>
                        <a:ext cx="4951413" cy="343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Text Box 8"/>
          <p:cNvSpPr txBox="1">
            <a:spLocks noChangeArrowheads="1"/>
          </p:cNvSpPr>
          <p:nvPr/>
        </p:nvSpPr>
        <p:spPr bwMode="auto">
          <a:xfrm>
            <a:off x="3276600" y="5715000"/>
            <a:ext cx="2711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/>
              <a:t>Objetos em um plano 2D</a:t>
            </a:r>
          </a:p>
        </p:txBody>
      </p:sp>
      <p:sp>
        <p:nvSpPr>
          <p:cNvPr id="6149" name="Line 9"/>
          <p:cNvSpPr>
            <a:spLocks noChangeShapeType="1"/>
          </p:cNvSpPr>
          <p:nvPr/>
        </p:nvSpPr>
        <p:spPr bwMode="auto">
          <a:xfrm>
            <a:off x="1828800" y="5638800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0" name="Line 10"/>
          <p:cNvSpPr>
            <a:spLocks noChangeShapeType="1"/>
          </p:cNvSpPr>
          <p:nvPr/>
        </p:nvSpPr>
        <p:spPr bwMode="auto">
          <a:xfrm flipV="1">
            <a:off x="1828800" y="17526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4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r>
              <a:rPr lang="pt-BR" dirty="0"/>
              <a:t> – Um Exemplo</a:t>
            </a:r>
          </a:p>
        </p:txBody>
      </p:sp>
      <p:graphicFrame>
        <p:nvGraphicFramePr>
          <p:cNvPr id="7170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981200" y="2209800"/>
          <a:ext cx="5103813" cy="354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4" name="Bitmap Image" r:id="rId3" imgW="3095238" imgH="2152951" progId="Paint.Picture">
                  <p:embed/>
                </p:oleObj>
              </mc:Choice>
              <mc:Fallback>
                <p:oleObj name="Bitmap Image" r:id="rId3" imgW="3095238" imgH="21529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209800"/>
                        <a:ext cx="5103813" cy="354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Line 8"/>
          <p:cNvSpPr>
            <a:spLocks noChangeShapeType="1"/>
          </p:cNvSpPr>
          <p:nvPr/>
        </p:nvSpPr>
        <p:spPr bwMode="auto">
          <a:xfrm>
            <a:off x="1828800" y="5867400"/>
            <a:ext cx="609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3" name="Line 9"/>
          <p:cNvSpPr>
            <a:spLocks noChangeShapeType="1"/>
          </p:cNvSpPr>
          <p:nvPr/>
        </p:nvSpPr>
        <p:spPr bwMode="auto">
          <a:xfrm flipV="1">
            <a:off x="1828800" y="2209800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6" name="Text Box 10"/>
          <p:cNvSpPr txBox="1">
            <a:spLocks noChangeArrowheads="1"/>
          </p:cNvSpPr>
          <p:nvPr/>
        </p:nvSpPr>
        <p:spPr bwMode="auto">
          <a:xfrm>
            <a:off x="2355850" y="5980113"/>
            <a:ext cx="4730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/>
              <a:t>Passo 1:Centróides inseridos aleatoriamente</a:t>
            </a:r>
          </a:p>
        </p:txBody>
      </p:sp>
      <p:sp>
        <p:nvSpPr>
          <p:cNvPr id="86027" name="Line 11"/>
          <p:cNvSpPr>
            <a:spLocks noChangeShapeType="1"/>
          </p:cNvSpPr>
          <p:nvPr/>
        </p:nvSpPr>
        <p:spPr bwMode="auto">
          <a:xfrm flipH="1" flipV="1">
            <a:off x="3200400" y="54864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8" name="Line 12"/>
          <p:cNvSpPr>
            <a:spLocks noChangeShapeType="1"/>
          </p:cNvSpPr>
          <p:nvPr/>
        </p:nvSpPr>
        <p:spPr bwMode="auto">
          <a:xfrm flipV="1">
            <a:off x="3657600" y="3733800"/>
            <a:ext cx="15240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6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6" grpId="0"/>
      <p:bldP spid="86027" grpId="0" animBg="1"/>
      <p:bldP spid="860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r>
              <a:rPr lang="pt-BR" dirty="0"/>
              <a:t> – Um Exemplo</a:t>
            </a:r>
          </a:p>
        </p:txBody>
      </p:sp>
      <p:graphicFrame>
        <p:nvGraphicFramePr>
          <p:cNvPr id="8194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905000" y="2190750"/>
          <a:ext cx="5257800" cy="367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" name="Bitmap Image" r:id="rId3" imgW="3134162" imgH="2190476" progId="Paint.Picture">
                  <p:embed/>
                </p:oleObj>
              </mc:Choice>
              <mc:Fallback>
                <p:oleObj name="Bitmap Image" r:id="rId3" imgW="3134162" imgH="219047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190750"/>
                        <a:ext cx="5257800" cy="367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Line 8"/>
          <p:cNvSpPr>
            <a:spLocks noChangeShapeType="1"/>
          </p:cNvSpPr>
          <p:nvPr/>
        </p:nvSpPr>
        <p:spPr bwMode="auto">
          <a:xfrm>
            <a:off x="1828800" y="5867400"/>
            <a:ext cx="609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" name="Line 9"/>
          <p:cNvSpPr>
            <a:spLocks noChangeShapeType="1"/>
          </p:cNvSpPr>
          <p:nvPr/>
        </p:nvSpPr>
        <p:spPr bwMode="auto">
          <a:xfrm flipV="1">
            <a:off x="1828800" y="2209800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8" name="Text Box 10"/>
          <p:cNvSpPr txBox="1">
            <a:spLocks noChangeArrowheads="1"/>
          </p:cNvSpPr>
          <p:nvPr/>
        </p:nvSpPr>
        <p:spPr bwMode="auto">
          <a:xfrm>
            <a:off x="1828800" y="5980113"/>
            <a:ext cx="591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/>
              <a:t>Passo 2: Atribuir a cada objeto o centróide mais próximo</a:t>
            </a:r>
          </a:p>
        </p:txBody>
      </p:sp>
    </p:spTree>
    <p:extLst>
      <p:ext uri="{BB962C8B-B14F-4D97-AF65-F5344CB8AC3E}">
        <p14:creationId xmlns:p14="http://schemas.microsoft.com/office/powerpoint/2010/main" val="104506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9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r>
              <a:rPr lang="pt-BR" dirty="0"/>
              <a:t> – Um Exemplo</a:t>
            </a:r>
          </a:p>
        </p:txBody>
      </p:sp>
      <p:graphicFrame>
        <p:nvGraphicFramePr>
          <p:cNvPr id="9218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866900" y="2205038"/>
          <a:ext cx="5295900" cy="360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Bitmap Image" r:id="rId3" imgW="3161905" imgH="2152951" progId="Paint.Picture">
                  <p:embed/>
                </p:oleObj>
              </mc:Choice>
              <mc:Fallback>
                <p:oleObj name="Bitmap Image" r:id="rId3" imgW="3161905" imgH="21529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2205038"/>
                        <a:ext cx="5295900" cy="360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Line 8"/>
          <p:cNvSpPr>
            <a:spLocks noChangeShapeType="1"/>
          </p:cNvSpPr>
          <p:nvPr/>
        </p:nvSpPr>
        <p:spPr bwMode="auto">
          <a:xfrm>
            <a:off x="1828800" y="5867400"/>
            <a:ext cx="609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1" name="Line 9"/>
          <p:cNvSpPr>
            <a:spLocks noChangeShapeType="1"/>
          </p:cNvSpPr>
          <p:nvPr/>
        </p:nvSpPr>
        <p:spPr bwMode="auto">
          <a:xfrm flipV="1">
            <a:off x="1828800" y="2209800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3048000" y="5980113"/>
            <a:ext cx="363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/>
              <a:t>Passo 3: Recalcular os centróides</a:t>
            </a:r>
          </a:p>
        </p:txBody>
      </p:sp>
    </p:spTree>
    <p:extLst>
      <p:ext uri="{BB962C8B-B14F-4D97-AF65-F5344CB8AC3E}">
        <p14:creationId xmlns:p14="http://schemas.microsoft.com/office/powerpoint/2010/main" val="34465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endParaRPr lang="en-US" dirty="0"/>
          </a:p>
        </p:txBody>
      </p:sp>
      <p:pic>
        <p:nvPicPr>
          <p:cNvPr id="5" name="K-Means Clustering Exampl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4525" y="1981200"/>
            <a:ext cx="3749675" cy="4114800"/>
          </a:xfrm>
        </p:spPr>
      </p:pic>
      <p:sp>
        <p:nvSpPr>
          <p:cNvPr id="4" name="Rectangle 3"/>
          <p:cNvSpPr/>
          <p:nvPr/>
        </p:nvSpPr>
        <p:spPr>
          <a:xfrm>
            <a:off x="971600" y="6237312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=BVFG7fd1H30</a:t>
            </a:r>
          </a:p>
        </p:txBody>
      </p:sp>
    </p:spTree>
    <p:extLst>
      <p:ext uri="{BB962C8B-B14F-4D97-AF65-F5344CB8AC3E}">
        <p14:creationId xmlns:p14="http://schemas.microsoft.com/office/powerpoint/2010/main" val="112805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DF65-5803-F84D-965E-45E692CB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numérico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D43A3-C02E-0441-BF02-1B622CB0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imagine we have 5 people and for each of them we know two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want to group them into </a:t>
            </a:r>
            <a:r>
              <a:rPr lang="en-US" i="1" dirty="0"/>
              <a:t>k=2 </a:t>
            </a:r>
            <a:r>
              <a:rPr lang="en-US" dirty="0"/>
              <a:t>clusters.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83824-B7A9-2042-8BA0-589E4607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284984"/>
            <a:ext cx="472191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85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755B-7632-B949-8937-A37AD880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numérico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E9EBBB-8394-3846-97D3-1EDDBA3F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163" y="1981200"/>
            <a:ext cx="5486400" cy="41148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0454C3-8E6A-E643-85A8-3117D1D6EF9F}"/>
              </a:ext>
            </a:extLst>
          </p:cNvPr>
          <p:cNvSpPr/>
          <p:nvPr/>
        </p:nvSpPr>
        <p:spPr>
          <a:xfrm>
            <a:off x="960842" y="6338791"/>
            <a:ext cx="7211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latin typeface="+mn-lt"/>
              </a:rPr>
              <a:t>https</a:t>
            </a:r>
            <a:r>
              <a:rPr lang="pt-BR" sz="1400" dirty="0">
                <a:latin typeface="+mn-lt"/>
              </a:rPr>
              <a:t>://amva4newphysics.wordpress.com/2016/10/26/into-the-world-of-clustering-algorithms-k-means-k-modes-and-k-prototypes/comment-page-1/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2B56A5-19A7-404D-9B33-E1D9494779F4}"/>
              </a:ext>
            </a:extLst>
          </p:cNvPr>
          <p:cNvSpPr/>
          <p:nvPr/>
        </p:nvSpPr>
        <p:spPr bwMode="auto">
          <a:xfrm>
            <a:off x="3563888" y="5013176"/>
            <a:ext cx="288032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E477F5-7D74-8048-90D6-FBC698B78340}"/>
              </a:ext>
            </a:extLst>
          </p:cNvPr>
          <p:cNvSpPr/>
          <p:nvPr/>
        </p:nvSpPr>
        <p:spPr bwMode="auto">
          <a:xfrm>
            <a:off x="6156176" y="2996952"/>
            <a:ext cx="936104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9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3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Objetivos desta aula</a:t>
            </a:r>
          </a:p>
        </p:txBody>
      </p:sp>
      <p:sp>
        <p:nvSpPr>
          <p:cNvPr id="7184" name="Rectangle 1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ja-JP" dirty="0"/>
              <a:t>Aprendizagem não supervisionada</a:t>
            </a:r>
          </a:p>
          <a:p>
            <a:r>
              <a:rPr lang="pt-BR" altLang="ja-JP" dirty="0"/>
              <a:t>Agrupamento / </a:t>
            </a:r>
            <a:r>
              <a:rPr lang="pt-BR" altLang="ja-JP" dirty="0" err="1"/>
              <a:t>Clustering</a:t>
            </a:r>
            <a:endParaRPr lang="pt-BR" altLang="ja-JP" dirty="0"/>
          </a:p>
          <a:p>
            <a:r>
              <a:rPr lang="pt-BR" altLang="ja-JP" dirty="0"/>
              <a:t>O Método </a:t>
            </a:r>
            <a:r>
              <a:rPr lang="pt-BR" altLang="ja-JP" dirty="0" err="1"/>
              <a:t>k-Means</a:t>
            </a:r>
            <a:r>
              <a:rPr lang="pt-BR" altLang="ja-JP" dirty="0"/>
              <a:t>.</a:t>
            </a:r>
          </a:p>
          <a:p>
            <a:r>
              <a:rPr lang="pt-BR" altLang="ja-JP" dirty="0"/>
              <a:t>Exercício:</a:t>
            </a:r>
          </a:p>
          <a:p>
            <a:pPr lvl="1"/>
            <a:r>
              <a:rPr lang="pt-BR" altLang="ja-JP" dirty="0"/>
              <a:t>K-</a:t>
            </a:r>
            <a:r>
              <a:rPr lang="pt-BR" altLang="ja-JP" dirty="0" err="1"/>
              <a:t>Means</a:t>
            </a:r>
            <a:r>
              <a:rPr lang="pt-BR" altLang="ja-JP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2142-8247-8541-8060-46C396CF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numérico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7DE48-32EF-4244-91D9-445A311E3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to initialize the value of the centroids for our clusters.</a:t>
            </a:r>
          </a:p>
          <a:p>
            <a:pPr lvl="1"/>
            <a:r>
              <a:rPr lang="en-US" dirty="0"/>
              <a:t>For instance, let’s choose Person 2 and Person 3 as the two centroids </a:t>
            </a:r>
            <a:r>
              <a:rPr lang="en-US" i="1" dirty="0"/>
              <a:t>c1</a:t>
            </a:r>
            <a:r>
              <a:rPr lang="en-US" dirty="0"/>
              <a:t> and </a:t>
            </a:r>
            <a:r>
              <a:rPr lang="en-US" i="1" dirty="0"/>
              <a:t>c2</a:t>
            </a:r>
            <a:r>
              <a:rPr lang="en-US" dirty="0"/>
              <a:t>, so that </a:t>
            </a:r>
            <a:r>
              <a:rPr lang="en-US" i="1" dirty="0"/>
              <a:t>c1=(120,32)</a:t>
            </a:r>
            <a:r>
              <a:rPr lang="en-US" dirty="0"/>
              <a:t> and </a:t>
            </a:r>
            <a:r>
              <a:rPr lang="en-US" i="1" dirty="0"/>
              <a:t>c2=(113,33)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Now we compute the </a:t>
            </a:r>
            <a:r>
              <a:rPr lang="en-US" dirty="0" err="1"/>
              <a:t>euclidian</a:t>
            </a:r>
            <a:r>
              <a:rPr lang="en-US" dirty="0"/>
              <a:t> distance between each of the two centroids and each point in the data.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920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755B-7632-B949-8937-A37AD880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numérico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E9EBBB-8394-3846-97D3-1EDDBA3F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163" y="1981200"/>
            <a:ext cx="5486400" cy="41148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0454C3-8E6A-E643-85A8-3117D1D6EF9F}"/>
              </a:ext>
            </a:extLst>
          </p:cNvPr>
          <p:cNvSpPr/>
          <p:nvPr/>
        </p:nvSpPr>
        <p:spPr>
          <a:xfrm>
            <a:off x="960842" y="6338791"/>
            <a:ext cx="7211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latin typeface="+mn-lt"/>
              </a:rPr>
              <a:t>https</a:t>
            </a:r>
            <a:r>
              <a:rPr lang="pt-BR" sz="1400" dirty="0">
                <a:latin typeface="+mn-lt"/>
              </a:rPr>
              <a:t>://amva4newphysics.wordpress.com/2016/10/26/into-the-world-of-clustering-algorithms-k-means-k-modes-and-k-prototypes/comment-page-1/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2B56A5-19A7-404D-9B33-E1D9494779F4}"/>
              </a:ext>
            </a:extLst>
          </p:cNvPr>
          <p:cNvSpPr/>
          <p:nvPr/>
        </p:nvSpPr>
        <p:spPr bwMode="auto">
          <a:xfrm>
            <a:off x="3563888" y="5013176"/>
            <a:ext cx="288032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E477F5-7D74-8048-90D6-FBC698B78340}"/>
              </a:ext>
            </a:extLst>
          </p:cNvPr>
          <p:cNvSpPr/>
          <p:nvPr/>
        </p:nvSpPr>
        <p:spPr bwMode="auto">
          <a:xfrm>
            <a:off x="6156176" y="2996952"/>
            <a:ext cx="936104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Seta para a Esquerda 6"/>
          <p:cNvSpPr/>
          <p:nvPr/>
        </p:nvSpPr>
        <p:spPr bwMode="auto">
          <a:xfrm>
            <a:off x="4206580" y="4653136"/>
            <a:ext cx="720080" cy="72008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c1</a:t>
            </a:r>
          </a:p>
        </p:txBody>
      </p:sp>
      <p:sp>
        <p:nvSpPr>
          <p:cNvPr id="8" name="Seta para a Esquerda 7"/>
          <p:cNvSpPr/>
          <p:nvPr/>
        </p:nvSpPr>
        <p:spPr bwMode="auto">
          <a:xfrm rot="16200000">
            <a:off x="3347864" y="3958421"/>
            <a:ext cx="720080" cy="903848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3910621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6BD6-19F2-214B-AE63-BB7A43E1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numérico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904134"/>
              </p:ext>
            </p:extLst>
          </p:nvPr>
        </p:nvGraphicFramePr>
        <p:xfrm>
          <a:off x="1173163" y="1800000"/>
          <a:ext cx="7772400" cy="3877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29259209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6769382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280072119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916057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br>
                        <a:rPr lang="en-US" b="1" i="0" dirty="0">
                          <a:effectLst/>
                          <a:latin typeface="inherit"/>
                        </a:rPr>
                      </a:br>
                      <a:endParaRPr lang="en-US" b="1" i="0" dirty="0">
                        <a:effectLst/>
                        <a:latin typeface="inherit"/>
                      </a:endParaRP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r>
                        <a:rPr lang="en-US" b="1" i="0" dirty="0">
                          <a:effectLst/>
                          <a:latin typeface="inherit"/>
                        </a:rPr>
                        <a:t> of object from </a:t>
                      </a:r>
                      <a:r>
                        <a:rPr lang="en-US" b="0" i="1" dirty="0">
                          <a:effectLst/>
                          <a:latin typeface="inherit"/>
                        </a:rPr>
                        <a:t>c1</a:t>
                      </a:r>
                      <a:endParaRPr lang="en-US" b="1" i="0" dirty="0">
                        <a:effectLst/>
                        <a:latin typeface="inherit"/>
                      </a:endParaRP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Distance of object from </a:t>
                      </a:r>
                      <a:r>
                        <a:rPr lang="en-US" b="0" i="1" dirty="0">
                          <a:effectLst/>
                          <a:latin typeface="inherit"/>
                        </a:rPr>
                        <a:t>c2</a:t>
                      </a:r>
                      <a:endParaRPr lang="en-US" b="1" i="0" dirty="0">
                        <a:effectLst/>
                        <a:latin typeface="inheri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New </a:t>
                      </a:r>
                      <a:r>
                        <a:rPr lang="pt-BR" dirty="0" err="1"/>
                        <a:t>Class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02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effectLst/>
                          <a:latin typeface="inherit"/>
                        </a:rPr>
                        <a:t>Person 1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effectLst/>
                          <a:latin typeface="inherit"/>
                        </a:rPr>
                        <a:t>52.3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58.3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1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effectLst/>
                          <a:latin typeface="inherit"/>
                        </a:rPr>
                        <a:t>Person 2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7.1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5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effectLst/>
                          <a:latin typeface="inherit"/>
                        </a:rPr>
                        <a:t>Person 3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effectLst/>
                          <a:latin typeface="inherit"/>
                        </a:rPr>
                        <a:t>7.1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56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effectLst/>
                          <a:latin typeface="inherit"/>
                        </a:rPr>
                        <a:t>Person 4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effectLst/>
                          <a:latin typeface="inherit"/>
                        </a:rPr>
                        <a:t>70.4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75.4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7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effectLst/>
                          <a:latin typeface="inherit"/>
                        </a:rPr>
                        <a:t>Person 5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effectLst/>
                          <a:latin typeface="inherit"/>
                        </a:rPr>
                        <a:t>13.9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143761" marR="143761" marT="143761" marB="143761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611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156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755B-7632-B949-8937-A37AD880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numérico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173F5-4D22-5D46-B0DF-36898FA3F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then arrange the points as follows:</a:t>
            </a:r>
          </a:p>
          <a:p>
            <a:pPr lvl="1"/>
            <a:r>
              <a:rPr lang="en-US" dirty="0"/>
              <a:t>Person 1 → cluster 1</a:t>
            </a:r>
          </a:p>
          <a:p>
            <a:pPr lvl="1"/>
            <a:r>
              <a:rPr lang="en-US" dirty="0"/>
              <a:t>Person 2 → cluster 1</a:t>
            </a:r>
          </a:p>
          <a:p>
            <a:pPr lvl="1"/>
            <a:r>
              <a:rPr lang="en-US" dirty="0"/>
              <a:t>Person 3 → cluster 2</a:t>
            </a:r>
          </a:p>
          <a:p>
            <a:pPr lvl="1"/>
            <a:r>
              <a:rPr lang="en-US" dirty="0"/>
              <a:t>Person 4 → cluster 1</a:t>
            </a:r>
          </a:p>
          <a:p>
            <a:pPr lvl="1"/>
            <a:r>
              <a:rPr lang="en-US" dirty="0"/>
              <a:t>Person 5→ cluster 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9081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755B-7632-B949-8937-A37AD880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numérico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173F5-4D22-5D46-B0DF-36898FA3F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iterate, which means to redefine the centroids by calculating the mean of the members of each of the two clusters:</a:t>
            </a:r>
          </a:p>
          <a:p>
            <a:pPr lvl="1"/>
            <a:r>
              <a:rPr lang="en-US" i="1" dirty="0"/>
              <a:t>c1</a:t>
            </a:r>
            <a:r>
              <a:rPr lang="en-US" dirty="0"/>
              <a:t> = ((167+120+175)/3, (55+32+76)/3) = (154, 54.3)  </a:t>
            </a:r>
          </a:p>
          <a:p>
            <a:pPr lvl="1"/>
            <a:r>
              <a:rPr lang="en-US" i="1" dirty="0"/>
              <a:t>c2</a:t>
            </a:r>
            <a:r>
              <a:rPr lang="en-US" dirty="0"/>
              <a:t> = ((113+108)/2, (33+25)/2) = </a:t>
            </a:r>
            <a:br>
              <a:rPr lang="en-US" dirty="0"/>
            </a:br>
            <a:r>
              <a:rPr lang="en-US" dirty="0"/>
              <a:t>(110.5, 29)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8240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755B-7632-B949-8937-A37AD880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numérico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E9EBBB-8394-3846-97D3-1EDDBA3F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163" y="1981200"/>
            <a:ext cx="5486400" cy="41148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0454C3-8E6A-E643-85A8-3117D1D6EF9F}"/>
              </a:ext>
            </a:extLst>
          </p:cNvPr>
          <p:cNvSpPr/>
          <p:nvPr/>
        </p:nvSpPr>
        <p:spPr>
          <a:xfrm>
            <a:off x="960842" y="6338791"/>
            <a:ext cx="7211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latin typeface="+mn-lt"/>
              </a:rPr>
              <a:t>https</a:t>
            </a:r>
            <a:r>
              <a:rPr lang="pt-BR" sz="1400" dirty="0">
                <a:latin typeface="+mn-lt"/>
              </a:rPr>
              <a:t>://amva4newphysics.wordpress.com/2016/10/26/into-the-world-of-clustering-algorithms-k-means-k-modes-and-k-prototypes/comment-page-1/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2B56A5-19A7-404D-9B33-E1D9494779F4}"/>
              </a:ext>
            </a:extLst>
          </p:cNvPr>
          <p:cNvSpPr/>
          <p:nvPr/>
        </p:nvSpPr>
        <p:spPr bwMode="auto">
          <a:xfrm>
            <a:off x="3563888" y="5013176"/>
            <a:ext cx="288032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E477F5-7D74-8048-90D6-FBC698B78340}"/>
              </a:ext>
            </a:extLst>
          </p:cNvPr>
          <p:cNvSpPr/>
          <p:nvPr/>
        </p:nvSpPr>
        <p:spPr bwMode="auto">
          <a:xfrm>
            <a:off x="6156176" y="2996952"/>
            <a:ext cx="936104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Multiplicar 8"/>
          <p:cNvSpPr/>
          <p:nvPr/>
        </p:nvSpPr>
        <p:spPr bwMode="auto">
          <a:xfrm>
            <a:off x="5639089" y="3504430"/>
            <a:ext cx="504056" cy="576064"/>
          </a:xfrm>
          <a:prstGeom prst="mathMultiply">
            <a:avLst>
              <a:gd name="adj1" fmla="val 133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Multiplicar 9"/>
          <p:cNvSpPr/>
          <p:nvPr/>
        </p:nvSpPr>
        <p:spPr bwMode="auto">
          <a:xfrm>
            <a:off x="3275856" y="4941168"/>
            <a:ext cx="504056" cy="576064"/>
          </a:xfrm>
          <a:prstGeom prst="mathMultiply">
            <a:avLst>
              <a:gd name="adj1" fmla="val 133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650844" y="319816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C1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256014" y="4632176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3209541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Re-iterate until it stop moving…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9351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755B-7632-B949-8937-A37AD880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numérico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E9EBBB-8394-3846-97D3-1EDDBA3F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163" y="1981200"/>
            <a:ext cx="5486400" cy="41148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0454C3-8E6A-E643-85A8-3117D1D6EF9F}"/>
              </a:ext>
            </a:extLst>
          </p:cNvPr>
          <p:cNvSpPr/>
          <p:nvPr/>
        </p:nvSpPr>
        <p:spPr>
          <a:xfrm>
            <a:off x="960842" y="6338791"/>
            <a:ext cx="7211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latin typeface="+mn-lt"/>
              </a:rPr>
              <a:t>https</a:t>
            </a:r>
            <a:r>
              <a:rPr lang="pt-BR" sz="1400" dirty="0">
                <a:latin typeface="+mn-lt"/>
              </a:rPr>
              <a:t>://amva4newphysics.wordpress.com/2016/10/26/into-the-world-of-clustering-algorithms-k-means-k-modes-and-k-prototypes/comment-page-1/</a:t>
            </a:r>
          </a:p>
        </p:txBody>
      </p:sp>
      <p:sp>
        <p:nvSpPr>
          <p:cNvPr id="6" name="Multiplicar 5"/>
          <p:cNvSpPr/>
          <p:nvPr/>
        </p:nvSpPr>
        <p:spPr bwMode="auto">
          <a:xfrm>
            <a:off x="3472039" y="4818112"/>
            <a:ext cx="504056" cy="576064"/>
          </a:xfrm>
          <a:prstGeom prst="mathMultiply">
            <a:avLst>
              <a:gd name="adj1" fmla="val 133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452197" y="450912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C2</a:t>
            </a:r>
          </a:p>
        </p:txBody>
      </p:sp>
      <p:sp>
        <p:nvSpPr>
          <p:cNvPr id="8" name="Multiplicar 7"/>
          <p:cNvSpPr/>
          <p:nvPr/>
        </p:nvSpPr>
        <p:spPr bwMode="auto">
          <a:xfrm>
            <a:off x="6536786" y="2871167"/>
            <a:ext cx="504056" cy="576064"/>
          </a:xfrm>
          <a:prstGeom prst="mathMultiply">
            <a:avLst>
              <a:gd name="adj1" fmla="val 133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548541" y="2564904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C1</a:t>
            </a:r>
          </a:p>
        </p:txBody>
      </p:sp>
    </p:spTree>
    <p:extLst>
      <p:ext uri="{BB962C8B-B14F-4D97-AF65-F5344CB8AC3E}">
        <p14:creationId xmlns:p14="http://schemas.microsoft.com/office/powerpoint/2010/main" val="1910830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Inicialização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Importância da inicialização.</a:t>
            </a:r>
          </a:p>
          <a:p>
            <a:r>
              <a:rPr lang="pt-BR" dirty="0"/>
              <a:t>Quando se têm noção dos </a:t>
            </a:r>
            <a:r>
              <a:rPr lang="pt-BR" dirty="0" err="1"/>
              <a:t>centróides</a:t>
            </a:r>
            <a:r>
              <a:rPr lang="pt-BR" dirty="0"/>
              <a:t>, pode-se melhorar a convergência do algoritmo.</a:t>
            </a:r>
          </a:p>
          <a:p>
            <a:r>
              <a:rPr lang="pt-BR" dirty="0"/>
              <a:t>Execução do algoritmo várias vezes, permite reduzir impacto da inicialização aleatória!</a:t>
            </a:r>
          </a:p>
        </p:txBody>
      </p:sp>
    </p:spTree>
    <p:extLst>
      <p:ext uri="{BB962C8B-B14F-4D97-AF65-F5344CB8AC3E}">
        <p14:creationId xmlns:p14="http://schemas.microsoft.com/office/powerpoint/2010/main" val="1159075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Calculando Distâncias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Distância Euclidiana:</a:t>
            </a:r>
          </a:p>
          <a:p>
            <a:endParaRPr lang="pt-BR" dirty="0"/>
          </a:p>
          <a:p>
            <a:r>
              <a:rPr lang="pt-BR" dirty="0"/>
              <a:t>Manhattan (City </a:t>
            </a:r>
            <a:r>
              <a:rPr lang="pt-BR" dirty="0" err="1"/>
              <a:t>Block</a:t>
            </a:r>
            <a:r>
              <a:rPr lang="pt-BR" dirty="0"/>
              <a:t>):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Minkowski</a:t>
            </a:r>
            <a:r>
              <a:rPr lang="pt-BR" dirty="0"/>
              <a:t>: </a:t>
            </a:r>
          </a:p>
          <a:p>
            <a:pPr lvl="1"/>
            <a:r>
              <a:rPr lang="pt-BR" dirty="0"/>
              <a:t>Parâmetro </a:t>
            </a:r>
            <a:r>
              <a:rPr lang="pt-BR" dirty="0" err="1"/>
              <a:t>r</a:t>
            </a:r>
            <a:endParaRPr lang="pt-BR" dirty="0"/>
          </a:p>
          <a:p>
            <a:pPr lvl="2"/>
            <a:r>
              <a:rPr lang="pt-BR" dirty="0" err="1"/>
              <a:t>r</a:t>
            </a:r>
            <a:r>
              <a:rPr lang="pt-BR" dirty="0"/>
              <a:t> = 2, distância Euclidiana</a:t>
            </a:r>
          </a:p>
          <a:p>
            <a:pPr lvl="2"/>
            <a:r>
              <a:rPr lang="pt-BR" dirty="0" err="1"/>
              <a:t>r</a:t>
            </a:r>
            <a:r>
              <a:rPr lang="pt-BR" dirty="0"/>
              <a:t> = 1, City </a:t>
            </a:r>
            <a:r>
              <a:rPr lang="pt-BR" dirty="0" err="1"/>
              <a:t>Block</a:t>
            </a:r>
            <a:endParaRPr lang="pt-BR" dirty="0"/>
          </a:p>
        </p:txBody>
      </p:sp>
      <p:graphicFrame>
        <p:nvGraphicFramePr>
          <p:cNvPr id="143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689855"/>
              </p:ext>
            </p:extLst>
          </p:nvPr>
        </p:nvGraphicFramePr>
        <p:xfrm>
          <a:off x="5865226" y="4509120"/>
          <a:ext cx="3081338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9" name="Equação" r:id="rId3" imgW="1257120" imgH="507960" progId="Equation.3">
                  <p:embed/>
                </p:oleObj>
              </mc:Choice>
              <mc:Fallback>
                <p:oleObj name="Equação" r:id="rId3" imgW="12571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5226" y="4509120"/>
                        <a:ext cx="3081338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488433"/>
              </p:ext>
            </p:extLst>
          </p:nvPr>
        </p:nvGraphicFramePr>
        <p:xfrm>
          <a:off x="5865226" y="2996952"/>
          <a:ext cx="2105175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0" name="Equação" r:id="rId5" imgW="901440" imgH="431640" progId="Equation.3">
                  <p:embed/>
                </p:oleObj>
              </mc:Choice>
              <mc:Fallback>
                <p:oleObj name="Equação" r:id="rId5" imgW="901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5226" y="2996952"/>
                        <a:ext cx="2105175" cy="100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175655"/>
              </p:ext>
            </p:extLst>
          </p:nvPr>
        </p:nvGraphicFramePr>
        <p:xfrm>
          <a:off x="5865226" y="1653867"/>
          <a:ext cx="277018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1" name="Equação" r:id="rId7" imgW="1130040" imgH="482400" progId="Equation.3">
                  <p:embed/>
                </p:oleObj>
              </mc:Choice>
              <mc:Fallback>
                <p:oleObj name="Equação" r:id="rId7" imgW="11300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5226" y="1653867"/>
                        <a:ext cx="277018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578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Aprendizagem Não-Supervisionada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O que pode ser feito quando se tem um conjunto de exemplos mas não se conhece as categorias envolvidas?</a:t>
            </a:r>
          </a:p>
        </p:txBody>
      </p:sp>
    </p:spTree>
    <p:extLst>
      <p:ext uri="{BB962C8B-B14F-4D97-AF65-F5344CB8AC3E}">
        <p14:creationId xmlns:p14="http://schemas.microsoft.com/office/powerpoint/2010/main" val="4043033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Distância Euclidiana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Unidimensional:</a:t>
            </a:r>
          </a:p>
          <a:p>
            <a:r>
              <a:rPr lang="pt-BR" dirty="0"/>
              <a:t>Bidimensional:</a:t>
            </a:r>
          </a:p>
          <a:p>
            <a:r>
              <a:rPr lang="pt-BR" dirty="0"/>
              <a:t>Tridimensional:</a:t>
            </a:r>
          </a:p>
          <a:p>
            <a:r>
              <a:rPr lang="pt-BR" dirty="0"/>
              <a:t>Multidimensional: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69110"/>
            <a:ext cx="2042342" cy="3971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418" y="4630713"/>
            <a:ext cx="5139889" cy="6127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671838"/>
            <a:ext cx="2133112" cy="3971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247902"/>
            <a:ext cx="3176976" cy="39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43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Calculando Distâncias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Mahalanobis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Leva em consideração as variações estatísticas dos pontos. </a:t>
            </a:r>
          </a:p>
          <a:p>
            <a:pPr lvl="1"/>
            <a:r>
              <a:rPr lang="pt-BR" dirty="0"/>
              <a:t>Por exemplo ser </a:t>
            </a:r>
            <a:r>
              <a:rPr lang="pt-BR" dirty="0" err="1"/>
              <a:t>x</a:t>
            </a:r>
            <a:r>
              <a:rPr lang="pt-BR" dirty="0"/>
              <a:t> e </a:t>
            </a:r>
            <a:r>
              <a:rPr lang="pt-BR" dirty="0" err="1"/>
              <a:t>y</a:t>
            </a:r>
            <a:r>
              <a:rPr lang="pt-BR" dirty="0"/>
              <a:t> são dois pontos da mesma distribuição, com matriz de covariância C, a distância é dada pela equação: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Se a matriz C for uma matriz identidade, essa distância é a Euclidiana.</a:t>
            </a:r>
          </a:p>
        </p:txBody>
      </p:sp>
      <p:graphicFrame>
        <p:nvGraphicFramePr>
          <p:cNvPr id="153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932509"/>
              </p:ext>
            </p:extLst>
          </p:nvPr>
        </p:nvGraphicFramePr>
        <p:xfrm>
          <a:off x="3491880" y="4869160"/>
          <a:ext cx="36417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Equação" r:id="rId3" imgW="1485720" imgH="317160" progId="Equation.3">
                  <p:embed/>
                </p:oleObj>
              </mc:Choice>
              <mc:Fallback>
                <p:oleObj name="Equação" r:id="rId3" imgW="14857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4869160"/>
                        <a:ext cx="3641725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9961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Critérios de Otimização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Até agora discutimos somente como medir a similaridade. </a:t>
            </a:r>
          </a:p>
          <a:p>
            <a:pPr lvl="1"/>
            <a:r>
              <a:rPr lang="pt-BR" dirty="0"/>
              <a:t>Um outros aspecto importante em clustering é o critério a ser otimizado.</a:t>
            </a:r>
          </a:p>
          <a:p>
            <a:r>
              <a:rPr lang="pt-BR" dirty="0"/>
              <a:t>Considere um conjunto                            composto de n exemplos, e que deve ser dividido em c sub-conjuntos disjuntos             .</a:t>
            </a:r>
          </a:p>
          <a:p>
            <a:pPr lvl="1"/>
            <a:r>
              <a:rPr lang="pt-BR" dirty="0"/>
              <a:t>Cada sub-conjunto representa um cluster.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88188"/>
              </p:ext>
            </p:extLst>
          </p:nvPr>
        </p:nvGraphicFramePr>
        <p:xfrm>
          <a:off x="5868144" y="4077072"/>
          <a:ext cx="20574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8" name="Equation" r:id="rId3" imgW="876240" imgH="228600" progId="Equation.3">
                  <p:embed/>
                </p:oleObj>
              </mc:Choice>
              <mc:Fallback>
                <p:oleObj name="Equation" r:id="rId3" imgW="876240" imgH="228600" progId="Equation.3">
                  <p:embed/>
                  <p:pic>
                    <p:nvPicPr>
                      <p:cNvPr id="163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4077072"/>
                        <a:ext cx="20574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472400"/>
              </p:ext>
            </p:extLst>
          </p:nvPr>
        </p:nvGraphicFramePr>
        <p:xfrm>
          <a:off x="3347864" y="5517232"/>
          <a:ext cx="13414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Equation" r:id="rId5" imgW="571320" imgH="228600" progId="Equation.3">
                  <p:embed/>
                </p:oleObj>
              </mc:Choice>
              <mc:Fallback>
                <p:oleObj name="Equation" r:id="rId5" imgW="571320" imgH="228600" progId="Equation.3">
                  <p:embed/>
                  <p:pic>
                    <p:nvPicPr>
                      <p:cNvPr id="1638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517232"/>
                        <a:ext cx="13414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746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Critérios de Otimização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problema consiste em encontrar os clusters que minimizam/maximizam um dado critério.</a:t>
            </a:r>
          </a:p>
          <a:p>
            <a:r>
              <a:rPr lang="pt-BR" dirty="0"/>
              <a:t>Alguns critérios de otimização:</a:t>
            </a:r>
          </a:p>
          <a:p>
            <a:pPr lvl="1"/>
            <a:r>
              <a:rPr lang="pt-BR" dirty="0"/>
              <a:t>Soma dos Erros Quadrados.</a:t>
            </a:r>
          </a:p>
          <a:p>
            <a:pPr lvl="1"/>
            <a:r>
              <a:rPr lang="pt-BR" dirty="0"/>
              <a:t>Critérios de Dispersão.</a:t>
            </a:r>
          </a:p>
        </p:txBody>
      </p:sp>
    </p:spTree>
    <p:extLst>
      <p:ext uri="{BB962C8B-B14F-4D97-AF65-F5344CB8AC3E}">
        <p14:creationId xmlns:p14="http://schemas.microsoft.com/office/powerpoint/2010/main" val="3677953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 dos Erros Quadrados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o mais simples e usado critério de otimização em </a:t>
            </a:r>
            <a:r>
              <a:rPr lang="pt-BR" dirty="0" err="1"/>
              <a:t>clustering</a:t>
            </a:r>
            <a:r>
              <a:rPr lang="pt-BR" dirty="0"/>
              <a:t>.</a:t>
            </a:r>
          </a:p>
          <a:p>
            <a:r>
              <a:rPr lang="pt-BR" dirty="0"/>
              <a:t>Seja </a:t>
            </a:r>
            <a:r>
              <a:rPr lang="pt-BR" i="1" dirty="0" err="1">
                <a:latin typeface="+mj-lt"/>
              </a:rPr>
              <a:t>n</a:t>
            </a:r>
            <a:r>
              <a:rPr lang="pt-BR" i="1" baseline="-25000" dirty="0" err="1">
                <a:latin typeface="+mj-lt"/>
              </a:rPr>
              <a:t>i</a:t>
            </a:r>
            <a:r>
              <a:rPr lang="pt-BR" dirty="0"/>
              <a:t> o número de exemplos no cluster </a:t>
            </a:r>
            <a:r>
              <a:rPr lang="pt-BR" i="1" dirty="0">
                <a:latin typeface="+mj-lt"/>
              </a:rPr>
              <a:t>D</a:t>
            </a:r>
            <a:r>
              <a:rPr lang="pt-BR" i="1" baseline="-25000" dirty="0">
                <a:latin typeface="+mj-lt"/>
              </a:rPr>
              <a:t>i</a:t>
            </a:r>
            <a:r>
              <a:rPr lang="pt-BR" dirty="0"/>
              <a:t> e seja </a:t>
            </a:r>
            <a:r>
              <a:rPr lang="pt-BR" i="1" dirty="0">
                <a:latin typeface="+mj-lt"/>
              </a:rPr>
              <a:t>m</a:t>
            </a:r>
            <a:r>
              <a:rPr lang="pt-BR" i="1" baseline="-25000" dirty="0">
                <a:latin typeface="+mj-lt"/>
              </a:rPr>
              <a:t>i</a:t>
            </a:r>
            <a:r>
              <a:rPr lang="pt-BR" dirty="0"/>
              <a:t> a média desse exemplos</a:t>
            </a:r>
          </a:p>
          <a:p>
            <a:endParaRPr lang="pt-BR" dirty="0"/>
          </a:p>
          <a:p>
            <a:r>
              <a:rPr lang="pt-BR" dirty="0"/>
              <a:t>A soma dos erros quadrados é definida</a:t>
            </a:r>
          </a:p>
          <a:p>
            <a:endParaRPr lang="pt-BR" dirty="0"/>
          </a:p>
        </p:txBody>
      </p:sp>
      <p:graphicFrame>
        <p:nvGraphicFramePr>
          <p:cNvPr id="174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311292"/>
              </p:ext>
            </p:extLst>
          </p:nvPr>
        </p:nvGraphicFramePr>
        <p:xfrm>
          <a:off x="3409156" y="4238625"/>
          <a:ext cx="184785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2" name="Equation" r:id="rId3" imgW="787320" imgH="444240" progId="Equation.3">
                  <p:embed/>
                </p:oleObj>
              </mc:Choice>
              <mc:Fallback>
                <p:oleObj name="Equation" r:id="rId3" imgW="787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156" y="4238625"/>
                        <a:ext cx="184785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333759"/>
              </p:ext>
            </p:extLst>
          </p:nvPr>
        </p:nvGraphicFramePr>
        <p:xfrm>
          <a:off x="3265339" y="5668218"/>
          <a:ext cx="2890837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3" name="Equation" r:id="rId5" imgW="1231560" imgH="457200" progId="Equation.3">
                  <p:embed/>
                </p:oleObj>
              </mc:Choice>
              <mc:Fallback>
                <p:oleObj name="Equation" r:id="rId5" imgW="12315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339" y="5668218"/>
                        <a:ext cx="2890837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6360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 dos Erros Quadrados</a:t>
            </a:r>
          </a:p>
        </p:txBody>
      </p:sp>
      <p:sp>
        <p:nvSpPr>
          <p:cNvPr id="43011" name="Line 5"/>
          <p:cNvSpPr>
            <a:spLocks noChangeShapeType="1"/>
          </p:cNvSpPr>
          <p:nvPr/>
        </p:nvSpPr>
        <p:spPr bwMode="auto">
          <a:xfrm>
            <a:off x="1066800" y="50292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2" name="Line 6"/>
          <p:cNvSpPr>
            <a:spLocks noChangeShapeType="1"/>
          </p:cNvSpPr>
          <p:nvPr/>
        </p:nvSpPr>
        <p:spPr bwMode="auto">
          <a:xfrm flipV="1">
            <a:off x="1066800" y="2819400"/>
            <a:ext cx="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Oval 7"/>
          <p:cNvSpPr>
            <a:spLocks noChangeArrowheads="1"/>
          </p:cNvSpPr>
          <p:nvPr/>
        </p:nvSpPr>
        <p:spPr bwMode="auto">
          <a:xfrm>
            <a:off x="1447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4" name="Oval 8"/>
          <p:cNvSpPr>
            <a:spLocks noChangeArrowheads="1"/>
          </p:cNvSpPr>
          <p:nvPr/>
        </p:nvSpPr>
        <p:spPr bwMode="auto">
          <a:xfrm>
            <a:off x="16002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Oval 9"/>
          <p:cNvSpPr>
            <a:spLocks noChangeArrowheads="1"/>
          </p:cNvSpPr>
          <p:nvPr/>
        </p:nvSpPr>
        <p:spPr bwMode="auto">
          <a:xfrm>
            <a:off x="1600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Oval 10"/>
          <p:cNvSpPr>
            <a:spLocks noChangeArrowheads="1"/>
          </p:cNvSpPr>
          <p:nvPr/>
        </p:nvSpPr>
        <p:spPr bwMode="auto">
          <a:xfrm>
            <a:off x="1600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Oval 11"/>
          <p:cNvSpPr>
            <a:spLocks noChangeArrowheads="1"/>
          </p:cNvSpPr>
          <p:nvPr/>
        </p:nvSpPr>
        <p:spPr bwMode="auto">
          <a:xfrm>
            <a:off x="14478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Oval 12"/>
          <p:cNvSpPr>
            <a:spLocks noChangeArrowheads="1"/>
          </p:cNvSpPr>
          <p:nvPr/>
        </p:nvSpPr>
        <p:spPr bwMode="auto">
          <a:xfrm>
            <a:off x="1371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Oval 13"/>
          <p:cNvSpPr>
            <a:spLocks noChangeArrowheads="1"/>
          </p:cNvSpPr>
          <p:nvPr/>
        </p:nvSpPr>
        <p:spPr bwMode="auto">
          <a:xfrm>
            <a:off x="144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Oval 14"/>
          <p:cNvSpPr>
            <a:spLocks noChangeArrowheads="1"/>
          </p:cNvSpPr>
          <p:nvPr/>
        </p:nvSpPr>
        <p:spPr bwMode="auto">
          <a:xfrm>
            <a:off x="1752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Oval 15"/>
          <p:cNvSpPr>
            <a:spLocks noChangeArrowheads="1"/>
          </p:cNvSpPr>
          <p:nvPr/>
        </p:nvSpPr>
        <p:spPr bwMode="auto">
          <a:xfrm>
            <a:off x="1752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2" name="Oval 16"/>
          <p:cNvSpPr>
            <a:spLocks noChangeArrowheads="1"/>
          </p:cNvSpPr>
          <p:nvPr/>
        </p:nvSpPr>
        <p:spPr bwMode="auto">
          <a:xfrm>
            <a:off x="175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3" name="Oval 17"/>
          <p:cNvSpPr>
            <a:spLocks noChangeArrowheads="1"/>
          </p:cNvSpPr>
          <p:nvPr/>
        </p:nvSpPr>
        <p:spPr bwMode="auto">
          <a:xfrm>
            <a:off x="2209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4" name="Oval 18"/>
          <p:cNvSpPr>
            <a:spLocks noChangeArrowheads="1"/>
          </p:cNvSpPr>
          <p:nvPr/>
        </p:nvSpPr>
        <p:spPr bwMode="auto">
          <a:xfrm>
            <a:off x="2057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Oval 19"/>
          <p:cNvSpPr>
            <a:spLocks noChangeArrowheads="1"/>
          </p:cNvSpPr>
          <p:nvPr/>
        </p:nvSpPr>
        <p:spPr bwMode="auto">
          <a:xfrm>
            <a:off x="1600200" y="4800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6" name="Oval 20"/>
          <p:cNvSpPr>
            <a:spLocks noChangeArrowheads="1"/>
          </p:cNvSpPr>
          <p:nvPr/>
        </p:nvSpPr>
        <p:spPr bwMode="auto">
          <a:xfrm>
            <a:off x="2209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7" name="Oval 21"/>
          <p:cNvSpPr>
            <a:spLocks noChangeArrowheads="1"/>
          </p:cNvSpPr>
          <p:nvPr/>
        </p:nvSpPr>
        <p:spPr bwMode="auto">
          <a:xfrm>
            <a:off x="2362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8" name="Oval 22"/>
          <p:cNvSpPr>
            <a:spLocks noChangeArrowheads="1"/>
          </p:cNvSpPr>
          <p:nvPr/>
        </p:nvSpPr>
        <p:spPr bwMode="auto">
          <a:xfrm>
            <a:off x="2362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9" name="Oval 23"/>
          <p:cNvSpPr>
            <a:spLocks noChangeArrowheads="1"/>
          </p:cNvSpPr>
          <p:nvPr/>
        </p:nvSpPr>
        <p:spPr bwMode="auto">
          <a:xfrm>
            <a:off x="236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0" name="Oval 24"/>
          <p:cNvSpPr>
            <a:spLocks noChangeArrowheads="1"/>
          </p:cNvSpPr>
          <p:nvPr/>
        </p:nvSpPr>
        <p:spPr bwMode="auto">
          <a:xfrm>
            <a:off x="2209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1" name="Oval 25"/>
          <p:cNvSpPr>
            <a:spLocks noChangeArrowheads="1"/>
          </p:cNvSpPr>
          <p:nvPr/>
        </p:nvSpPr>
        <p:spPr bwMode="auto">
          <a:xfrm>
            <a:off x="2133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Oval 26"/>
          <p:cNvSpPr>
            <a:spLocks noChangeArrowheads="1"/>
          </p:cNvSpPr>
          <p:nvPr/>
        </p:nvSpPr>
        <p:spPr bwMode="auto">
          <a:xfrm>
            <a:off x="2209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3" name="Oval 27"/>
          <p:cNvSpPr>
            <a:spLocks noChangeArrowheads="1"/>
          </p:cNvSpPr>
          <p:nvPr/>
        </p:nvSpPr>
        <p:spPr bwMode="auto">
          <a:xfrm>
            <a:off x="2514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Oval 28"/>
          <p:cNvSpPr>
            <a:spLocks noChangeArrowheads="1"/>
          </p:cNvSpPr>
          <p:nvPr/>
        </p:nvSpPr>
        <p:spPr bwMode="auto">
          <a:xfrm>
            <a:off x="251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Oval 29"/>
          <p:cNvSpPr>
            <a:spLocks noChangeArrowheads="1"/>
          </p:cNvSpPr>
          <p:nvPr/>
        </p:nvSpPr>
        <p:spPr bwMode="auto">
          <a:xfrm>
            <a:off x="2514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6" name="Oval 30"/>
          <p:cNvSpPr>
            <a:spLocks noChangeArrowheads="1"/>
          </p:cNvSpPr>
          <p:nvPr/>
        </p:nvSpPr>
        <p:spPr bwMode="auto">
          <a:xfrm>
            <a:off x="2438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7" name="Oval 31"/>
          <p:cNvSpPr>
            <a:spLocks noChangeArrowheads="1"/>
          </p:cNvSpPr>
          <p:nvPr/>
        </p:nvSpPr>
        <p:spPr bwMode="auto">
          <a:xfrm>
            <a:off x="152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8" name="Oval 32"/>
          <p:cNvSpPr>
            <a:spLocks noChangeArrowheads="1"/>
          </p:cNvSpPr>
          <p:nvPr/>
        </p:nvSpPr>
        <p:spPr bwMode="auto">
          <a:xfrm>
            <a:off x="1676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9" name="Oval 33"/>
          <p:cNvSpPr>
            <a:spLocks noChangeArrowheads="1"/>
          </p:cNvSpPr>
          <p:nvPr/>
        </p:nvSpPr>
        <p:spPr bwMode="auto">
          <a:xfrm>
            <a:off x="13716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0" name="Oval 34"/>
          <p:cNvSpPr>
            <a:spLocks noChangeArrowheads="1"/>
          </p:cNvSpPr>
          <p:nvPr/>
        </p:nvSpPr>
        <p:spPr bwMode="auto">
          <a:xfrm>
            <a:off x="13716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1" name="Oval 35"/>
          <p:cNvSpPr>
            <a:spLocks noChangeArrowheads="1"/>
          </p:cNvSpPr>
          <p:nvPr/>
        </p:nvSpPr>
        <p:spPr bwMode="auto">
          <a:xfrm>
            <a:off x="15240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2" name="Oval 36"/>
          <p:cNvSpPr>
            <a:spLocks noChangeArrowheads="1"/>
          </p:cNvSpPr>
          <p:nvPr/>
        </p:nvSpPr>
        <p:spPr bwMode="auto">
          <a:xfrm>
            <a:off x="11430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3" name="Oval 37"/>
          <p:cNvSpPr>
            <a:spLocks noChangeArrowheads="1"/>
          </p:cNvSpPr>
          <p:nvPr/>
        </p:nvSpPr>
        <p:spPr bwMode="auto">
          <a:xfrm>
            <a:off x="12192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4" name="Oval 38"/>
          <p:cNvSpPr>
            <a:spLocks noChangeArrowheads="1"/>
          </p:cNvSpPr>
          <p:nvPr/>
        </p:nvSpPr>
        <p:spPr bwMode="auto">
          <a:xfrm>
            <a:off x="1828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5" name="Oval 39"/>
          <p:cNvSpPr>
            <a:spLocks noChangeArrowheads="1"/>
          </p:cNvSpPr>
          <p:nvPr/>
        </p:nvSpPr>
        <p:spPr bwMode="auto">
          <a:xfrm>
            <a:off x="15240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6" name="Oval 40"/>
          <p:cNvSpPr>
            <a:spLocks noChangeArrowheads="1"/>
          </p:cNvSpPr>
          <p:nvPr/>
        </p:nvSpPr>
        <p:spPr bwMode="auto">
          <a:xfrm>
            <a:off x="15240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7" name="Oval 41"/>
          <p:cNvSpPr>
            <a:spLocks noChangeArrowheads="1"/>
          </p:cNvSpPr>
          <p:nvPr/>
        </p:nvSpPr>
        <p:spPr bwMode="auto">
          <a:xfrm>
            <a:off x="1676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8" name="Oval 42"/>
          <p:cNvSpPr>
            <a:spLocks noChangeArrowheads="1"/>
          </p:cNvSpPr>
          <p:nvPr/>
        </p:nvSpPr>
        <p:spPr bwMode="auto">
          <a:xfrm>
            <a:off x="2286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9" name="Oval 43"/>
          <p:cNvSpPr>
            <a:spLocks noChangeArrowheads="1"/>
          </p:cNvSpPr>
          <p:nvPr/>
        </p:nvSpPr>
        <p:spPr bwMode="auto">
          <a:xfrm>
            <a:off x="2438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0" name="Oval 44"/>
          <p:cNvSpPr>
            <a:spLocks noChangeArrowheads="1"/>
          </p:cNvSpPr>
          <p:nvPr/>
        </p:nvSpPr>
        <p:spPr bwMode="auto">
          <a:xfrm>
            <a:off x="2438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1" name="Oval 45"/>
          <p:cNvSpPr>
            <a:spLocks noChangeArrowheads="1"/>
          </p:cNvSpPr>
          <p:nvPr/>
        </p:nvSpPr>
        <p:spPr bwMode="auto">
          <a:xfrm>
            <a:off x="2438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2" name="Oval 46"/>
          <p:cNvSpPr>
            <a:spLocks noChangeArrowheads="1"/>
          </p:cNvSpPr>
          <p:nvPr/>
        </p:nvSpPr>
        <p:spPr bwMode="auto">
          <a:xfrm>
            <a:off x="2286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3" name="Oval 47"/>
          <p:cNvSpPr>
            <a:spLocks noChangeArrowheads="1"/>
          </p:cNvSpPr>
          <p:nvPr/>
        </p:nvSpPr>
        <p:spPr bwMode="auto">
          <a:xfrm>
            <a:off x="2209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4" name="Oval 48"/>
          <p:cNvSpPr>
            <a:spLocks noChangeArrowheads="1"/>
          </p:cNvSpPr>
          <p:nvPr/>
        </p:nvSpPr>
        <p:spPr bwMode="auto">
          <a:xfrm>
            <a:off x="2286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5" name="Oval 49"/>
          <p:cNvSpPr>
            <a:spLocks noChangeArrowheads="1"/>
          </p:cNvSpPr>
          <p:nvPr/>
        </p:nvSpPr>
        <p:spPr bwMode="auto">
          <a:xfrm>
            <a:off x="2590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6" name="Oval 50"/>
          <p:cNvSpPr>
            <a:spLocks noChangeArrowheads="1"/>
          </p:cNvSpPr>
          <p:nvPr/>
        </p:nvSpPr>
        <p:spPr bwMode="auto">
          <a:xfrm>
            <a:off x="259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7" name="Oval 51"/>
          <p:cNvSpPr>
            <a:spLocks noChangeArrowheads="1"/>
          </p:cNvSpPr>
          <p:nvPr/>
        </p:nvSpPr>
        <p:spPr bwMode="auto">
          <a:xfrm>
            <a:off x="2590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8" name="Oval 52"/>
          <p:cNvSpPr>
            <a:spLocks noChangeArrowheads="1"/>
          </p:cNvSpPr>
          <p:nvPr/>
        </p:nvSpPr>
        <p:spPr bwMode="auto">
          <a:xfrm>
            <a:off x="24384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9" name="Oval 53"/>
          <p:cNvSpPr>
            <a:spLocks noChangeArrowheads="1"/>
          </p:cNvSpPr>
          <p:nvPr/>
        </p:nvSpPr>
        <p:spPr bwMode="auto">
          <a:xfrm>
            <a:off x="259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60" name="Oval 54"/>
          <p:cNvSpPr>
            <a:spLocks noChangeArrowheads="1"/>
          </p:cNvSpPr>
          <p:nvPr/>
        </p:nvSpPr>
        <p:spPr bwMode="auto">
          <a:xfrm>
            <a:off x="2590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61" name="Oval 55"/>
          <p:cNvSpPr>
            <a:spLocks noChangeArrowheads="1"/>
          </p:cNvSpPr>
          <p:nvPr/>
        </p:nvSpPr>
        <p:spPr bwMode="auto">
          <a:xfrm>
            <a:off x="259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62" name="Oval 56"/>
          <p:cNvSpPr>
            <a:spLocks noChangeArrowheads="1"/>
          </p:cNvSpPr>
          <p:nvPr/>
        </p:nvSpPr>
        <p:spPr bwMode="auto">
          <a:xfrm>
            <a:off x="2590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63" name="Oval 57"/>
          <p:cNvSpPr>
            <a:spLocks noChangeArrowheads="1"/>
          </p:cNvSpPr>
          <p:nvPr/>
        </p:nvSpPr>
        <p:spPr bwMode="auto">
          <a:xfrm>
            <a:off x="2590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64" name="Oval 58"/>
          <p:cNvSpPr>
            <a:spLocks noChangeArrowheads="1"/>
          </p:cNvSpPr>
          <p:nvPr/>
        </p:nvSpPr>
        <p:spPr bwMode="auto">
          <a:xfrm>
            <a:off x="2514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65" name="Oval 59"/>
          <p:cNvSpPr>
            <a:spLocks noChangeArrowheads="1"/>
          </p:cNvSpPr>
          <p:nvPr/>
        </p:nvSpPr>
        <p:spPr bwMode="auto">
          <a:xfrm>
            <a:off x="2590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66" name="Oval 60"/>
          <p:cNvSpPr>
            <a:spLocks noChangeArrowheads="1"/>
          </p:cNvSpPr>
          <p:nvPr/>
        </p:nvSpPr>
        <p:spPr bwMode="auto">
          <a:xfrm>
            <a:off x="2743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67" name="Oval 61"/>
          <p:cNvSpPr>
            <a:spLocks noChangeArrowheads="1"/>
          </p:cNvSpPr>
          <p:nvPr/>
        </p:nvSpPr>
        <p:spPr bwMode="auto">
          <a:xfrm>
            <a:off x="2743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68" name="Oval 62"/>
          <p:cNvSpPr>
            <a:spLocks noChangeArrowheads="1"/>
          </p:cNvSpPr>
          <p:nvPr/>
        </p:nvSpPr>
        <p:spPr bwMode="auto">
          <a:xfrm>
            <a:off x="2743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69" name="Oval 63"/>
          <p:cNvSpPr>
            <a:spLocks noChangeArrowheads="1"/>
          </p:cNvSpPr>
          <p:nvPr/>
        </p:nvSpPr>
        <p:spPr bwMode="auto">
          <a:xfrm>
            <a:off x="2743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70" name="Line 64"/>
          <p:cNvSpPr>
            <a:spLocks noChangeShapeType="1"/>
          </p:cNvSpPr>
          <p:nvPr/>
        </p:nvSpPr>
        <p:spPr bwMode="auto">
          <a:xfrm>
            <a:off x="4876800" y="50292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71" name="Line 65"/>
          <p:cNvSpPr>
            <a:spLocks noChangeShapeType="1"/>
          </p:cNvSpPr>
          <p:nvPr/>
        </p:nvSpPr>
        <p:spPr bwMode="auto">
          <a:xfrm flipV="1">
            <a:off x="4876800" y="2819400"/>
            <a:ext cx="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72" name="Oval 66"/>
          <p:cNvSpPr>
            <a:spLocks noChangeArrowheads="1"/>
          </p:cNvSpPr>
          <p:nvPr/>
        </p:nvSpPr>
        <p:spPr bwMode="auto">
          <a:xfrm>
            <a:off x="5257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73" name="Oval 67"/>
          <p:cNvSpPr>
            <a:spLocks noChangeArrowheads="1"/>
          </p:cNvSpPr>
          <p:nvPr/>
        </p:nvSpPr>
        <p:spPr bwMode="auto">
          <a:xfrm>
            <a:off x="54102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74" name="Oval 68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75" name="Oval 69"/>
          <p:cNvSpPr>
            <a:spLocks noChangeArrowheads="1"/>
          </p:cNvSpPr>
          <p:nvPr/>
        </p:nvSpPr>
        <p:spPr bwMode="auto">
          <a:xfrm>
            <a:off x="5562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76" name="Oval 70"/>
          <p:cNvSpPr>
            <a:spLocks noChangeArrowheads="1"/>
          </p:cNvSpPr>
          <p:nvPr/>
        </p:nvSpPr>
        <p:spPr bwMode="auto">
          <a:xfrm>
            <a:off x="52578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77" name="Oval 71"/>
          <p:cNvSpPr>
            <a:spLocks noChangeArrowheads="1"/>
          </p:cNvSpPr>
          <p:nvPr/>
        </p:nvSpPr>
        <p:spPr bwMode="auto">
          <a:xfrm>
            <a:off x="5181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78" name="Oval 72"/>
          <p:cNvSpPr>
            <a:spLocks noChangeArrowheads="1"/>
          </p:cNvSpPr>
          <p:nvPr/>
        </p:nvSpPr>
        <p:spPr bwMode="auto">
          <a:xfrm>
            <a:off x="54102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79" name="Oval 73"/>
          <p:cNvSpPr>
            <a:spLocks noChangeArrowheads="1"/>
          </p:cNvSpPr>
          <p:nvPr/>
        </p:nvSpPr>
        <p:spPr bwMode="auto">
          <a:xfrm>
            <a:off x="5562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80" name="Oval 74"/>
          <p:cNvSpPr>
            <a:spLocks noChangeArrowheads="1"/>
          </p:cNvSpPr>
          <p:nvPr/>
        </p:nvSpPr>
        <p:spPr bwMode="auto">
          <a:xfrm>
            <a:off x="5638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81" name="Oval 75"/>
          <p:cNvSpPr>
            <a:spLocks noChangeArrowheads="1"/>
          </p:cNvSpPr>
          <p:nvPr/>
        </p:nvSpPr>
        <p:spPr bwMode="auto">
          <a:xfrm>
            <a:off x="5715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82" name="Oval 76"/>
          <p:cNvSpPr>
            <a:spLocks noChangeArrowheads="1"/>
          </p:cNvSpPr>
          <p:nvPr/>
        </p:nvSpPr>
        <p:spPr bwMode="auto">
          <a:xfrm>
            <a:off x="6019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83" name="Oval 77"/>
          <p:cNvSpPr>
            <a:spLocks noChangeArrowheads="1"/>
          </p:cNvSpPr>
          <p:nvPr/>
        </p:nvSpPr>
        <p:spPr bwMode="auto">
          <a:xfrm>
            <a:off x="5867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84" name="Oval 78"/>
          <p:cNvSpPr>
            <a:spLocks noChangeArrowheads="1"/>
          </p:cNvSpPr>
          <p:nvPr/>
        </p:nvSpPr>
        <p:spPr bwMode="auto">
          <a:xfrm>
            <a:off x="5410200" y="4800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85" name="Oval 79"/>
          <p:cNvSpPr>
            <a:spLocks noChangeArrowheads="1"/>
          </p:cNvSpPr>
          <p:nvPr/>
        </p:nvSpPr>
        <p:spPr bwMode="auto">
          <a:xfrm>
            <a:off x="6019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86" name="Oval 80"/>
          <p:cNvSpPr>
            <a:spLocks noChangeArrowheads="1"/>
          </p:cNvSpPr>
          <p:nvPr/>
        </p:nvSpPr>
        <p:spPr bwMode="auto">
          <a:xfrm>
            <a:off x="6172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87" name="Oval 81"/>
          <p:cNvSpPr>
            <a:spLocks noChangeArrowheads="1"/>
          </p:cNvSpPr>
          <p:nvPr/>
        </p:nvSpPr>
        <p:spPr bwMode="auto">
          <a:xfrm>
            <a:off x="6172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88" name="Oval 82"/>
          <p:cNvSpPr>
            <a:spLocks noChangeArrowheads="1"/>
          </p:cNvSpPr>
          <p:nvPr/>
        </p:nvSpPr>
        <p:spPr bwMode="auto">
          <a:xfrm>
            <a:off x="6172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89" name="Oval 83"/>
          <p:cNvSpPr>
            <a:spLocks noChangeArrowheads="1"/>
          </p:cNvSpPr>
          <p:nvPr/>
        </p:nvSpPr>
        <p:spPr bwMode="auto">
          <a:xfrm>
            <a:off x="6019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90" name="Oval 84"/>
          <p:cNvSpPr>
            <a:spLocks noChangeArrowheads="1"/>
          </p:cNvSpPr>
          <p:nvPr/>
        </p:nvSpPr>
        <p:spPr bwMode="auto">
          <a:xfrm>
            <a:off x="5943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91" name="Oval 85"/>
          <p:cNvSpPr>
            <a:spLocks noChangeArrowheads="1"/>
          </p:cNvSpPr>
          <p:nvPr/>
        </p:nvSpPr>
        <p:spPr bwMode="auto">
          <a:xfrm>
            <a:off x="6019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92" name="Oval 86"/>
          <p:cNvSpPr>
            <a:spLocks noChangeArrowheads="1"/>
          </p:cNvSpPr>
          <p:nvPr/>
        </p:nvSpPr>
        <p:spPr bwMode="auto">
          <a:xfrm>
            <a:off x="6324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93" name="Oval 87"/>
          <p:cNvSpPr>
            <a:spLocks noChangeArrowheads="1"/>
          </p:cNvSpPr>
          <p:nvPr/>
        </p:nvSpPr>
        <p:spPr bwMode="auto">
          <a:xfrm>
            <a:off x="6324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94" name="Oval 88"/>
          <p:cNvSpPr>
            <a:spLocks noChangeArrowheads="1"/>
          </p:cNvSpPr>
          <p:nvPr/>
        </p:nvSpPr>
        <p:spPr bwMode="auto">
          <a:xfrm>
            <a:off x="6324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95" name="Oval 89"/>
          <p:cNvSpPr>
            <a:spLocks noChangeArrowheads="1"/>
          </p:cNvSpPr>
          <p:nvPr/>
        </p:nvSpPr>
        <p:spPr bwMode="auto">
          <a:xfrm>
            <a:off x="61722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96" name="Oval 90"/>
          <p:cNvSpPr>
            <a:spLocks noChangeArrowheads="1"/>
          </p:cNvSpPr>
          <p:nvPr/>
        </p:nvSpPr>
        <p:spPr bwMode="auto">
          <a:xfrm>
            <a:off x="5486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97" name="Oval 91"/>
          <p:cNvSpPr>
            <a:spLocks noChangeArrowheads="1"/>
          </p:cNvSpPr>
          <p:nvPr/>
        </p:nvSpPr>
        <p:spPr bwMode="auto">
          <a:xfrm>
            <a:off x="5715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98" name="Oval 92"/>
          <p:cNvSpPr>
            <a:spLocks noChangeArrowheads="1"/>
          </p:cNvSpPr>
          <p:nvPr/>
        </p:nvSpPr>
        <p:spPr bwMode="auto">
          <a:xfrm>
            <a:off x="51816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99" name="Oval 93"/>
          <p:cNvSpPr>
            <a:spLocks noChangeArrowheads="1"/>
          </p:cNvSpPr>
          <p:nvPr/>
        </p:nvSpPr>
        <p:spPr bwMode="auto">
          <a:xfrm>
            <a:off x="51816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00" name="Oval 94"/>
          <p:cNvSpPr>
            <a:spLocks noChangeArrowheads="1"/>
          </p:cNvSpPr>
          <p:nvPr/>
        </p:nvSpPr>
        <p:spPr bwMode="auto">
          <a:xfrm>
            <a:off x="5486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01" name="Oval 95"/>
          <p:cNvSpPr>
            <a:spLocks noChangeArrowheads="1"/>
          </p:cNvSpPr>
          <p:nvPr/>
        </p:nvSpPr>
        <p:spPr bwMode="auto">
          <a:xfrm>
            <a:off x="49530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02" name="Oval 96"/>
          <p:cNvSpPr>
            <a:spLocks noChangeArrowheads="1"/>
          </p:cNvSpPr>
          <p:nvPr/>
        </p:nvSpPr>
        <p:spPr bwMode="auto">
          <a:xfrm>
            <a:off x="50292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03" name="Oval 97"/>
          <p:cNvSpPr>
            <a:spLocks noChangeArrowheads="1"/>
          </p:cNvSpPr>
          <p:nvPr/>
        </p:nvSpPr>
        <p:spPr bwMode="auto">
          <a:xfrm>
            <a:off x="5791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04" name="Oval 98"/>
          <p:cNvSpPr>
            <a:spLocks noChangeArrowheads="1"/>
          </p:cNvSpPr>
          <p:nvPr/>
        </p:nvSpPr>
        <p:spPr bwMode="auto">
          <a:xfrm>
            <a:off x="53340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05" name="Oval 99"/>
          <p:cNvSpPr>
            <a:spLocks noChangeArrowheads="1"/>
          </p:cNvSpPr>
          <p:nvPr/>
        </p:nvSpPr>
        <p:spPr bwMode="auto">
          <a:xfrm>
            <a:off x="53340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06" name="Oval 100"/>
          <p:cNvSpPr>
            <a:spLocks noChangeArrowheads="1"/>
          </p:cNvSpPr>
          <p:nvPr/>
        </p:nvSpPr>
        <p:spPr bwMode="auto">
          <a:xfrm>
            <a:off x="55626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07" name="Oval 101"/>
          <p:cNvSpPr>
            <a:spLocks noChangeArrowheads="1"/>
          </p:cNvSpPr>
          <p:nvPr/>
        </p:nvSpPr>
        <p:spPr bwMode="auto">
          <a:xfrm>
            <a:off x="6096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08" name="Oval 103"/>
          <p:cNvSpPr>
            <a:spLocks noChangeArrowheads="1"/>
          </p:cNvSpPr>
          <p:nvPr/>
        </p:nvSpPr>
        <p:spPr bwMode="auto">
          <a:xfrm>
            <a:off x="6477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09" name="Oval 104"/>
          <p:cNvSpPr>
            <a:spLocks noChangeArrowheads="1"/>
          </p:cNvSpPr>
          <p:nvPr/>
        </p:nvSpPr>
        <p:spPr bwMode="auto">
          <a:xfrm>
            <a:off x="6477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0" name="Oval 105"/>
          <p:cNvSpPr>
            <a:spLocks noChangeArrowheads="1"/>
          </p:cNvSpPr>
          <p:nvPr/>
        </p:nvSpPr>
        <p:spPr bwMode="auto">
          <a:xfrm>
            <a:off x="6096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1" name="Oval 106"/>
          <p:cNvSpPr>
            <a:spLocks noChangeArrowheads="1"/>
          </p:cNvSpPr>
          <p:nvPr/>
        </p:nvSpPr>
        <p:spPr bwMode="auto">
          <a:xfrm>
            <a:off x="6019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2" name="Oval 107"/>
          <p:cNvSpPr>
            <a:spLocks noChangeArrowheads="1"/>
          </p:cNvSpPr>
          <p:nvPr/>
        </p:nvSpPr>
        <p:spPr bwMode="auto">
          <a:xfrm>
            <a:off x="6096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3" name="Oval 108"/>
          <p:cNvSpPr>
            <a:spLocks noChangeArrowheads="1"/>
          </p:cNvSpPr>
          <p:nvPr/>
        </p:nvSpPr>
        <p:spPr bwMode="auto">
          <a:xfrm>
            <a:off x="6400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4" name="Oval 109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5" name="Oval 110"/>
          <p:cNvSpPr>
            <a:spLocks noChangeArrowheads="1"/>
          </p:cNvSpPr>
          <p:nvPr/>
        </p:nvSpPr>
        <p:spPr bwMode="auto">
          <a:xfrm>
            <a:off x="662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6" name="Oval 112"/>
          <p:cNvSpPr>
            <a:spLocks noChangeArrowheads="1"/>
          </p:cNvSpPr>
          <p:nvPr/>
        </p:nvSpPr>
        <p:spPr bwMode="auto">
          <a:xfrm>
            <a:off x="6629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7" name="Oval 113"/>
          <p:cNvSpPr>
            <a:spLocks noChangeArrowheads="1"/>
          </p:cNvSpPr>
          <p:nvPr/>
        </p:nvSpPr>
        <p:spPr bwMode="auto">
          <a:xfrm>
            <a:off x="6781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8" name="Oval 114"/>
          <p:cNvSpPr>
            <a:spLocks noChangeArrowheads="1"/>
          </p:cNvSpPr>
          <p:nvPr/>
        </p:nvSpPr>
        <p:spPr bwMode="auto">
          <a:xfrm>
            <a:off x="6781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9" name="Oval 115"/>
          <p:cNvSpPr>
            <a:spLocks noChangeArrowheads="1"/>
          </p:cNvSpPr>
          <p:nvPr/>
        </p:nvSpPr>
        <p:spPr bwMode="auto">
          <a:xfrm>
            <a:off x="6781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20" name="Oval 116"/>
          <p:cNvSpPr>
            <a:spLocks noChangeArrowheads="1"/>
          </p:cNvSpPr>
          <p:nvPr/>
        </p:nvSpPr>
        <p:spPr bwMode="auto">
          <a:xfrm>
            <a:off x="6400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21" name="Oval 117"/>
          <p:cNvSpPr>
            <a:spLocks noChangeArrowheads="1"/>
          </p:cNvSpPr>
          <p:nvPr/>
        </p:nvSpPr>
        <p:spPr bwMode="auto">
          <a:xfrm>
            <a:off x="6553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22" name="Oval 118"/>
          <p:cNvSpPr>
            <a:spLocks noChangeArrowheads="1"/>
          </p:cNvSpPr>
          <p:nvPr/>
        </p:nvSpPr>
        <p:spPr bwMode="auto">
          <a:xfrm>
            <a:off x="662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23" name="Oval 119"/>
          <p:cNvSpPr>
            <a:spLocks noChangeArrowheads="1"/>
          </p:cNvSpPr>
          <p:nvPr/>
        </p:nvSpPr>
        <p:spPr bwMode="auto">
          <a:xfrm>
            <a:off x="6934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24" name="Oval 120"/>
          <p:cNvSpPr>
            <a:spLocks noChangeArrowheads="1"/>
          </p:cNvSpPr>
          <p:nvPr/>
        </p:nvSpPr>
        <p:spPr bwMode="auto">
          <a:xfrm>
            <a:off x="6934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25" name="Oval 121"/>
          <p:cNvSpPr>
            <a:spLocks noChangeArrowheads="1"/>
          </p:cNvSpPr>
          <p:nvPr/>
        </p:nvSpPr>
        <p:spPr bwMode="auto">
          <a:xfrm>
            <a:off x="6934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43" name="Text Box 123"/>
          <p:cNvSpPr txBox="1">
            <a:spLocks noChangeArrowheads="1"/>
          </p:cNvSpPr>
          <p:nvPr/>
        </p:nvSpPr>
        <p:spPr bwMode="auto">
          <a:xfrm>
            <a:off x="1050925" y="5294313"/>
            <a:ext cx="28352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/>
              <a:t>Adequado nesses casos</a:t>
            </a:r>
          </a:p>
          <a:p>
            <a:r>
              <a:rPr lang="pt-BR"/>
              <a:t>- Separação natural</a:t>
            </a:r>
          </a:p>
          <a:p>
            <a:endParaRPr lang="pt-BR"/>
          </a:p>
        </p:txBody>
      </p:sp>
      <p:sp>
        <p:nvSpPr>
          <p:cNvPr id="133244" name="Oval 124"/>
          <p:cNvSpPr>
            <a:spLocks noChangeArrowheads="1"/>
          </p:cNvSpPr>
          <p:nvPr/>
        </p:nvSpPr>
        <p:spPr bwMode="auto">
          <a:xfrm>
            <a:off x="1981200" y="3276600"/>
            <a:ext cx="9906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5" name="Oval 125"/>
          <p:cNvSpPr>
            <a:spLocks noChangeArrowheads="1"/>
          </p:cNvSpPr>
          <p:nvPr/>
        </p:nvSpPr>
        <p:spPr bwMode="auto">
          <a:xfrm>
            <a:off x="1066800" y="4267200"/>
            <a:ext cx="1066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6" name="Oval 126"/>
          <p:cNvSpPr>
            <a:spLocks noChangeArrowheads="1"/>
          </p:cNvSpPr>
          <p:nvPr/>
        </p:nvSpPr>
        <p:spPr bwMode="auto">
          <a:xfrm rot="-2571374">
            <a:off x="4713288" y="3810000"/>
            <a:ext cx="1992312" cy="9636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7" name="Oval 127"/>
          <p:cNvSpPr>
            <a:spLocks noChangeArrowheads="1"/>
          </p:cNvSpPr>
          <p:nvPr/>
        </p:nvSpPr>
        <p:spPr bwMode="auto">
          <a:xfrm>
            <a:off x="6400800" y="2971800"/>
            <a:ext cx="7620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8" name="Oval 128"/>
          <p:cNvSpPr>
            <a:spLocks noChangeArrowheads="1"/>
          </p:cNvSpPr>
          <p:nvPr/>
        </p:nvSpPr>
        <p:spPr bwMode="auto">
          <a:xfrm>
            <a:off x="4876800" y="4038600"/>
            <a:ext cx="1143000" cy="990600"/>
          </a:xfrm>
          <a:prstGeom prst="ellips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9" name="Oval 129"/>
          <p:cNvSpPr>
            <a:spLocks noChangeArrowheads="1"/>
          </p:cNvSpPr>
          <p:nvPr/>
        </p:nvSpPr>
        <p:spPr bwMode="auto">
          <a:xfrm rot="-2244321">
            <a:off x="5676900" y="3133725"/>
            <a:ext cx="1676400" cy="1042988"/>
          </a:xfrm>
          <a:prstGeom prst="ellips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0" name="Text Box 130"/>
          <p:cNvSpPr txBox="1">
            <a:spLocks noChangeArrowheads="1"/>
          </p:cNvSpPr>
          <p:nvPr/>
        </p:nvSpPr>
        <p:spPr bwMode="auto">
          <a:xfrm>
            <a:off x="4860925" y="5334000"/>
            <a:ext cx="37020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/>
              <a:t>Não é muito adequado para dados</a:t>
            </a:r>
          </a:p>
          <a:p>
            <a:r>
              <a:rPr lang="pt-BR"/>
              <a:t>mais dispersos.</a:t>
            </a:r>
          </a:p>
          <a:p>
            <a:r>
              <a:rPr lang="pt-BR" i="1"/>
              <a:t>Outliers</a:t>
            </a:r>
            <a:r>
              <a:rPr lang="pt-BR"/>
              <a:t> podem afetar bastante os </a:t>
            </a:r>
          </a:p>
          <a:p>
            <a:r>
              <a:rPr lang="pt-BR"/>
              <a:t>vetores médios </a:t>
            </a:r>
            <a:r>
              <a:rPr lang="pt-BR" b="1"/>
              <a:t>m</a:t>
            </a:r>
          </a:p>
        </p:txBody>
      </p:sp>
      <p:sp>
        <p:nvSpPr>
          <p:cNvPr id="133251" name="Text Box 131"/>
          <p:cNvSpPr txBox="1">
            <a:spLocks noChangeArrowheads="1"/>
          </p:cNvSpPr>
          <p:nvPr/>
        </p:nvSpPr>
        <p:spPr bwMode="auto">
          <a:xfrm>
            <a:off x="7527925" y="2932113"/>
            <a:ext cx="139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/>
              <a:t>Je = grande</a:t>
            </a:r>
          </a:p>
        </p:txBody>
      </p:sp>
      <p:sp>
        <p:nvSpPr>
          <p:cNvPr id="133252" name="Text Box 132"/>
          <p:cNvSpPr txBox="1">
            <a:spLocks noChangeArrowheads="1"/>
          </p:cNvSpPr>
          <p:nvPr/>
        </p:nvSpPr>
        <p:spPr bwMode="auto">
          <a:xfrm>
            <a:off x="7527925" y="3617913"/>
            <a:ext cx="157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>
                <a:solidFill>
                  <a:srgbClr val="FF3300"/>
                </a:solidFill>
              </a:rPr>
              <a:t>Je = pequeno</a:t>
            </a:r>
          </a:p>
        </p:txBody>
      </p:sp>
      <p:sp>
        <p:nvSpPr>
          <p:cNvPr id="133253" name="Line 133"/>
          <p:cNvSpPr>
            <a:spLocks noChangeShapeType="1"/>
          </p:cNvSpPr>
          <p:nvPr/>
        </p:nvSpPr>
        <p:spPr bwMode="auto">
          <a:xfrm flipV="1">
            <a:off x="7086600" y="3810000"/>
            <a:ext cx="533400" cy="762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54" name="Line 134"/>
          <p:cNvSpPr>
            <a:spLocks noChangeShapeType="1"/>
          </p:cNvSpPr>
          <p:nvPr/>
        </p:nvSpPr>
        <p:spPr bwMode="auto">
          <a:xfrm flipV="1">
            <a:off x="7162800" y="3200400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57" name="Text Box 137"/>
          <p:cNvSpPr txBox="1">
            <a:spLocks noChangeArrowheads="1"/>
          </p:cNvSpPr>
          <p:nvPr/>
        </p:nvSpPr>
        <p:spPr bwMode="auto">
          <a:xfrm>
            <a:off x="2955925" y="2932113"/>
            <a:ext cx="157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/>
              <a:t>Je = pequeno</a:t>
            </a:r>
          </a:p>
        </p:txBody>
      </p:sp>
      <p:sp>
        <p:nvSpPr>
          <p:cNvPr id="133258" name="Line 138"/>
          <p:cNvSpPr>
            <a:spLocks noChangeShapeType="1"/>
          </p:cNvSpPr>
          <p:nvPr/>
        </p:nvSpPr>
        <p:spPr bwMode="auto">
          <a:xfrm flipV="1">
            <a:off x="2971800" y="32766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8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3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3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3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3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3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3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3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3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3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33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3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13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3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43" grpId="0"/>
      <p:bldP spid="133244" grpId="0" animBg="1"/>
      <p:bldP spid="133245" grpId="0" animBg="1"/>
      <p:bldP spid="133246" grpId="0" animBg="1"/>
      <p:bldP spid="133247" grpId="0" animBg="1"/>
      <p:bldP spid="133248" grpId="0" animBg="1"/>
      <p:bldP spid="133249" grpId="0" animBg="1"/>
      <p:bldP spid="133251" grpId="0"/>
      <p:bldP spid="133252" grpId="0"/>
      <p:bldP spid="133253" grpId="0" animBg="1"/>
      <p:bldP spid="133254" grpId="0" animBg="1"/>
      <p:bldP spid="133257" grpId="0"/>
      <p:bldP spid="13325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de Dispersão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Vetor médio do cluster i</a:t>
            </a:r>
          </a:p>
          <a:p>
            <a:pPr lvl="4"/>
            <a:endParaRPr lang="pt-BR" dirty="0"/>
          </a:p>
          <a:p>
            <a:r>
              <a:rPr lang="pt-BR" dirty="0"/>
              <a:t>Vetor médio total</a:t>
            </a:r>
          </a:p>
          <a:p>
            <a:pPr lvl="4"/>
            <a:endParaRPr lang="pt-BR" dirty="0"/>
          </a:p>
          <a:p>
            <a:r>
              <a:rPr lang="pt-BR" dirty="0"/>
              <a:t>Dispersão do cluster i</a:t>
            </a:r>
          </a:p>
          <a:p>
            <a:pPr lvl="4"/>
            <a:endParaRPr lang="pt-BR" dirty="0"/>
          </a:p>
          <a:p>
            <a:r>
              <a:rPr lang="pt-BR" dirty="0" err="1"/>
              <a:t>Within</a:t>
            </a:r>
            <a:r>
              <a:rPr lang="pt-BR" dirty="0"/>
              <a:t>-cluster</a:t>
            </a:r>
          </a:p>
          <a:p>
            <a:pPr lvl="4"/>
            <a:endParaRPr lang="pt-BR" dirty="0"/>
          </a:p>
          <a:p>
            <a:r>
              <a:rPr lang="pt-BR" dirty="0" err="1"/>
              <a:t>Between</a:t>
            </a:r>
            <a:r>
              <a:rPr lang="pt-BR" dirty="0"/>
              <a:t>-cluster</a:t>
            </a:r>
          </a:p>
          <a:p>
            <a:endParaRPr lang="pt-BR" dirty="0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058785"/>
              </p:ext>
            </p:extLst>
          </p:nvPr>
        </p:nvGraphicFramePr>
        <p:xfrm>
          <a:off x="5981427" y="1834281"/>
          <a:ext cx="16764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5" name="Equation" r:id="rId3" imgW="787320" imgH="444240" progId="Equation.3">
                  <p:embed/>
                </p:oleObj>
              </mc:Choice>
              <mc:Fallback>
                <p:oleObj name="Equation" r:id="rId3" imgW="787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427" y="1834281"/>
                        <a:ext cx="16764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05887"/>
              </p:ext>
            </p:extLst>
          </p:nvPr>
        </p:nvGraphicFramePr>
        <p:xfrm>
          <a:off x="5981427" y="2780431"/>
          <a:ext cx="13716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6" name="Equation" r:id="rId5" imgW="711000" imgH="419040" progId="Equation.3">
                  <p:embed/>
                </p:oleObj>
              </mc:Choice>
              <mc:Fallback>
                <p:oleObj name="Equation" r:id="rId5" imgW="711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427" y="2780431"/>
                        <a:ext cx="1371600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119367"/>
              </p:ext>
            </p:extLst>
          </p:nvPr>
        </p:nvGraphicFramePr>
        <p:xfrm>
          <a:off x="5940152" y="3847231"/>
          <a:ext cx="3089275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7" name="Equation" r:id="rId7" imgW="1511280" imgH="368280" progId="Equation.3">
                  <p:embed/>
                </p:oleObj>
              </mc:Choice>
              <mc:Fallback>
                <p:oleObj name="Equation" r:id="rId7" imgW="151128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3847231"/>
                        <a:ext cx="3089275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024428"/>
              </p:ext>
            </p:extLst>
          </p:nvPr>
        </p:nvGraphicFramePr>
        <p:xfrm>
          <a:off x="5954440" y="4685431"/>
          <a:ext cx="1474787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8" name="Equation" r:id="rId9" imgW="672840" imgH="431640" progId="Equation.3">
                  <p:embed/>
                </p:oleObj>
              </mc:Choice>
              <mc:Fallback>
                <p:oleObj name="Equation" r:id="rId9" imgW="672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440" y="4685431"/>
                        <a:ext cx="1474787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388782"/>
              </p:ext>
            </p:extLst>
          </p:nvPr>
        </p:nvGraphicFramePr>
        <p:xfrm>
          <a:off x="5362128" y="5599831"/>
          <a:ext cx="373380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9" name="Equation" r:id="rId11" imgW="1739880" imgH="431640" progId="Equation.3">
                  <p:embed/>
                </p:oleObj>
              </mc:Choice>
              <mc:Fallback>
                <p:oleObj name="Equation" r:id="rId11" imgW="1739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2128" y="5599831"/>
                        <a:ext cx="373380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907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de Dispersão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Relação </a:t>
            </a:r>
            <a:r>
              <a:rPr lang="pt-BR" dirty="0" err="1"/>
              <a:t>Within-Between</a:t>
            </a:r>
            <a:endParaRPr lang="pt-BR" dirty="0"/>
          </a:p>
        </p:txBody>
      </p:sp>
      <p:sp>
        <p:nvSpPr>
          <p:cNvPr id="44036" name="Oval 5"/>
          <p:cNvSpPr>
            <a:spLocks noChangeArrowheads="1"/>
          </p:cNvSpPr>
          <p:nvPr/>
        </p:nvSpPr>
        <p:spPr bwMode="auto">
          <a:xfrm>
            <a:off x="3657600" y="4800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Oval 6"/>
          <p:cNvSpPr>
            <a:spLocks noChangeArrowheads="1"/>
          </p:cNvSpPr>
          <p:nvPr/>
        </p:nvSpPr>
        <p:spPr bwMode="auto">
          <a:xfrm>
            <a:off x="38100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8" name="Oval 7"/>
          <p:cNvSpPr>
            <a:spLocks noChangeArrowheads="1"/>
          </p:cNvSpPr>
          <p:nvPr/>
        </p:nvSpPr>
        <p:spPr bwMode="auto">
          <a:xfrm>
            <a:off x="3810000" y="5029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Oval 8"/>
          <p:cNvSpPr>
            <a:spLocks noChangeArrowheads="1"/>
          </p:cNvSpPr>
          <p:nvPr/>
        </p:nvSpPr>
        <p:spPr bwMode="auto">
          <a:xfrm>
            <a:off x="3886200" y="4953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0" name="Oval 9"/>
          <p:cNvSpPr>
            <a:spLocks noChangeArrowheads="1"/>
          </p:cNvSpPr>
          <p:nvPr/>
        </p:nvSpPr>
        <p:spPr bwMode="auto">
          <a:xfrm>
            <a:off x="3886200" y="4953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1" name="Oval 10"/>
          <p:cNvSpPr>
            <a:spLocks noChangeArrowheads="1"/>
          </p:cNvSpPr>
          <p:nvPr/>
        </p:nvSpPr>
        <p:spPr bwMode="auto">
          <a:xfrm>
            <a:off x="39624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2" name="Oval 11"/>
          <p:cNvSpPr>
            <a:spLocks noChangeArrowheads="1"/>
          </p:cNvSpPr>
          <p:nvPr/>
        </p:nvSpPr>
        <p:spPr bwMode="auto">
          <a:xfrm>
            <a:off x="3810000" y="5181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3" name="Oval 12"/>
          <p:cNvSpPr>
            <a:spLocks noChangeArrowheads="1"/>
          </p:cNvSpPr>
          <p:nvPr/>
        </p:nvSpPr>
        <p:spPr bwMode="auto">
          <a:xfrm>
            <a:off x="40386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4" name="Oval 13"/>
          <p:cNvSpPr>
            <a:spLocks noChangeArrowheads="1"/>
          </p:cNvSpPr>
          <p:nvPr/>
        </p:nvSpPr>
        <p:spPr bwMode="auto">
          <a:xfrm>
            <a:off x="3810000" y="5334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Oval 14"/>
          <p:cNvSpPr>
            <a:spLocks noChangeArrowheads="1"/>
          </p:cNvSpPr>
          <p:nvPr/>
        </p:nvSpPr>
        <p:spPr bwMode="auto">
          <a:xfrm>
            <a:off x="3962400" y="5257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6" name="Oval 15"/>
          <p:cNvSpPr>
            <a:spLocks noChangeArrowheads="1"/>
          </p:cNvSpPr>
          <p:nvPr/>
        </p:nvSpPr>
        <p:spPr bwMode="auto">
          <a:xfrm>
            <a:off x="38100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Oval 16"/>
          <p:cNvSpPr>
            <a:spLocks noChangeArrowheads="1"/>
          </p:cNvSpPr>
          <p:nvPr/>
        </p:nvSpPr>
        <p:spPr bwMode="auto">
          <a:xfrm>
            <a:off x="35814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Oval 17"/>
          <p:cNvSpPr>
            <a:spLocks noChangeArrowheads="1"/>
          </p:cNvSpPr>
          <p:nvPr/>
        </p:nvSpPr>
        <p:spPr bwMode="auto">
          <a:xfrm>
            <a:off x="3505200" y="5029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9" name="Oval 18"/>
          <p:cNvSpPr>
            <a:spLocks noChangeArrowheads="1"/>
          </p:cNvSpPr>
          <p:nvPr/>
        </p:nvSpPr>
        <p:spPr bwMode="auto">
          <a:xfrm>
            <a:off x="36576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0" name="Oval 19"/>
          <p:cNvSpPr>
            <a:spLocks noChangeArrowheads="1"/>
          </p:cNvSpPr>
          <p:nvPr/>
        </p:nvSpPr>
        <p:spPr bwMode="auto">
          <a:xfrm>
            <a:off x="3657600" y="4953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1" name="Oval 20"/>
          <p:cNvSpPr>
            <a:spLocks noChangeArrowheads="1"/>
          </p:cNvSpPr>
          <p:nvPr/>
        </p:nvSpPr>
        <p:spPr bwMode="auto">
          <a:xfrm>
            <a:off x="3505200" y="4800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2" name="Oval 21"/>
          <p:cNvSpPr>
            <a:spLocks noChangeArrowheads="1"/>
          </p:cNvSpPr>
          <p:nvPr/>
        </p:nvSpPr>
        <p:spPr bwMode="auto">
          <a:xfrm>
            <a:off x="3657600" y="5257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3" name="Oval 22"/>
          <p:cNvSpPr>
            <a:spLocks noChangeArrowheads="1"/>
          </p:cNvSpPr>
          <p:nvPr/>
        </p:nvSpPr>
        <p:spPr bwMode="auto">
          <a:xfrm>
            <a:off x="3505200" y="5181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4" name="Oval 23"/>
          <p:cNvSpPr>
            <a:spLocks noChangeArrowheads="1"/>
          </p:cNvSpPr>
          <p:nvPr/>
        </p:nvSpPr>
        <p:spPr bwMode="auto">
          <a:xfrm>
            <a:off x="3810000" y="4800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5" name="Oval 24"/>
          <p:cNvSpPr>
            <a:spLocks noChangeArrowheads="1"/>
          </p:cNvSpPr>
          <p:nvPr/>
        </p:nvSpPr>
        <p:spPr bwMode="auto">
          <a:xfrm>
            <a:off x="37338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6" name="Oval 25"/>
          <p:cNvSpPr>
            <a:spLocks noChangeArrowheads="1"/>
          </p:cNvSpPr>
          <p:nvPr/>
        </p:nvSpPr>
        <p:spPr bwMode="auto">
          <a:xfrm>
            <a:off x="38862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7" name="Oval 26"/>
          <p:cNvSpPr>
            <a:spLocks noChangeArrowheads="1"/>
          </p:cNvSpPr>
          <p:nvPr/>
        </p:nvSpPr>
        <p:spPr bwMode="auto">
          <a:xfrm>
            <a:off x="3733800" y="5181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8" name="Oval 27"/>
          <p:cNvSpPr>
            <a:spLocks noChangeArrowheads="1"/>
          </p:cNvSpPr>
          <p:nvPr/>
        </p:nvSpPr>
        <p:spPr bwMode="auto">
          <a:xfrm>
            <a:off x="3733800" y="4953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9" name="Oval 28"/>
          <p:cNvSpPr>
            <a:spLocks noChangeArrowheads="1"/>
          </p:cNvSpPr>
          <p:nvPr/>
        </p:nvSpPr>
        <p:spPr bwMode="auto">
          <a:xfrm>
            <a:off x="38100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0" name="Oval 29"/>
          <p:cNvSpPr>
            <a:spLocks noChangeArrowheads="1"/>
          </p:cNvSpPr>
          <p:nvPr/>
        </p:nvSpPr>
        <p:spPr bwMode="auto">
          <a:xfrm>
            <a:off x="5181600" y="39624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1" name="Oval 30"/>
          <p:cNvSpPr>
            <a:spLocks noChangeArrowheads="1"/>
          </p:cNvSpPr>
          <p:nvPr/>
        </p:nvSpPr>
        <p:spPr bwMode="auto">
          <a:xfrm>
            <a:off x="5334000" y="40386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2" name="Oval 31"/>
          <p:cNvSpPr>
            <a:spLocks noChangeArrowheads="1"/>
          </p:cNvSpPr>
          <p:nvPr/>
        </p:nvSpPr>
        <p:spPr bwMode="auto">
          <a:xfrm>
            <a:off x="5334000" y="41910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3" name="Oval 32"/>
          <p:cNvSpPr>
            <a:spLocks noChangeArrowheads="1"/>
          </p:cNvSpPr>
          <p:nvPr/>
        </p:nvSpPr>
        <p:spPr bwMode="auto">
          <a:xfrm>
            <a:off x="5410200" y="41148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4" name="Oval 33"/>
          <p:cNvSpPr>
            <a:spLocks noChangeArrowheads="1"/>
          </p:cNvSpPr>
          <p:nvPr/>
        </p:nvSpPr>
        <p:spPr bwMode="auto">
          <a:xfrm>
            <a:off x="5410200" y="41148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5" name="Oval 34"/>
          <p:cNvSpPr>
            <a:spLocks noChangeArrowheads="1"/>
          </p:cNvSpPr>
          <p:nvPr/>
        </p:nvSpPr>
        <p:spPr bwMode="auto">
          <a:xfrm>
            <a:off x="5486400" y="40386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6" name="Oval 35"/>
          <p:cNvSpPr>
            <a:spLocks noChangeArrowheads="1"/>
          </p:cNvSpPr>
          <p:nvPr/>
        </p:nvSpPr>
        <p:spPr bwMode="auto">
          <a:xfrm>
            <a:off x="5105400" y="41910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7" name="Oval 36"/>
          <p:cNvSpPr>
            <a:spLocks noChangeArrowheads="1"/>
          </p:cNvSpPr>
          <p:nvPr/>
        </p:nvSpPr>
        <p:spPr bwMode="auto">
          <a:xfrm>
            <a:off x="5486400" y="41910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8" name="Oval 37"/>
          <p:cNvSpPr>
            <a:spLocks noChangeArrowheads="1"/>
          </p:cNvSpPr>
          <p:nvPr/>
        </p:nvSpPr>
        <p:spPr bwMode="auto">
          <a:xfrm>
            <a:off x="5334000" y="44958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69" name="Oval 38"/>
          <p:cNvSpPr>
            <a:spLocks noChangeArrowheads="1"/>
          </p:cNvSpPr>
          <p:nvPr/>
        </p:nvSpPr>
        <p:spPr bwMode="auto">
          <a:xfrm>
            <a:off x="5410200" y="43434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0" name="Oval 39"/>
          <p:cNvSpPr>
            <a:spLocks noChangeArrowheads="1"/>
          </p:cNvSpPr>
          <p:nvPr/>
        </p:nvSpPr>
        <p:spPr bwMode="auto">
          <a:xfrm>
            <a:off x="5334000" y="38100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1" name="Oval 40"/>
          <p:cNvSpPr>
            <a:spLocks noChangeArrowheads="1"/>
          </p:cNvSpPr>
          <p:nvPr/>
        </p:nvSpPr>
        <p:spPr bwMode="auto">
          <a:xfrm>
            <a:off x="5105400" y="40386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2" name="Oval 41"/>
          <p:cNvSpPr>
            <a:spLocks noChangeArrowheads="1"/>
          </p:cNvSpPr>
          <p:nvPr/>
        </p:nvSpPr>
        <p:spPr bwMode="auto">
          <a:xfrm>
            <a:off x="5029200" y="41910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3" name="Oval 42"/>
          <p:cNvSpPr>
            <a:spLocks noChangeArrowheads="1"/>
          </p:cNvSpPr>
          <p:nvPr/>
        </p:nvSpPr>
        <p:spPr bwMode="auto">
          <a:xfrm>
            <a:off x="5181600" y="4267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4" name="Oval 43"/>
          <p:cNvSpPr>
            <a:spLocks noChangeArrowheads="1"/>
          </p:cNvSpPr>
          <p:nvPr/>
        </p:nvSpPr>
        <p:spPr bwMode="auto">
          <a:xfrm>
            <a:off x="5181600" y="3886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5" name="Oval 44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6" name="Oval 45"/>
          <p:cNvSpPr>
            <a:spLocks noChangeArrowheads="1"/>
          </p:cNvSpPr>
          <p:nvPr/>
        </p:nvSpPr>
        <p:spPr bwMode="auto">
          <a:xfrm>
            <a:off x="5181600" y="44196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7" name="Oval 46"/>
          <p:cNvSpPr>
            <a:spLocks noChangeArrowheads="1"/>
          </p:cNvSpPr>
          <p:nvPr/>
        </p:nvSpPr>
        <p:spPr bwMode="auto">
          <a:xfrm>
            <a:off x="5029200" y="43434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8" name="Oval 47"/>
          <p:cNvSpPr>
            <a:spLocks noChangeArrowheads="1"/>
          </p:cNvSpPr>
          <p:nvPr/>
        </p:nvSpPr>
        <p:spPr bwMode="auto">
          <a:xfrm>
            <a:off x="5334000" y="39624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9" name="Oval 48"/>
          <p:cNvSpPr>
            <a:spLocks noChangeArrowheads="1"/>
          </p:cNvSpPr>
          <p:nvPr/>
        </p:nvSpPr>
        <p:spPr bwMode="auto">
          <a:xfrm>
            <a:off x="5257800" y="3886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0" name="Oval 49"/>
          <p:cNvSpPr>
            <a:spLocks noChangeArrowheads="1"/>
          </p:cNvSpPr>
          <p:nvPr/>
        </p:nvSpPr>
        <p:spPr bwMode="auto">
          <a:xfrm>
            <a:off x="5410200" y="4267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1" name="Oval 50"/>
          <p:cNvSpPr>
            <a:spLocks noChangeArrowheads="1"/>
          </p:cNvSpPr>
          <p:nvPr/>
        </p:nvSpPr>
        <p:spPr bwMode="auto">
          <a:xfrm>
            <a:off x="5257800" y="43434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2" name="Oval 51"/>
          <p:cNvSpPr>
            <a:spLocks noChangeArrowheads="1"/>
          </p:cNvSpPr>
          <p:nvPr/>
        </p:nvSpPr>
        <p:spPr bwMode="auto">
          <a:xfrm>
            <a:off x="5257800" y="41148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3" name="Oval 52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4" name="Line 53"/>
          <p:cNvSpPr>
            <a:spLocks noChangeShapeType="1"/>
          </p:cNvSpPr>
          <p:nvPr/>
        </p:nvSpPr>
        <p:spPr bwMode="auto">
          <a:xfrm>
            <a:off x="3429000" y="571500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5" name="Line 54"/>
          <p:cNvSpPr>
            <a:spLocks noChangeShapeType="1"/>
          </p:cNvSpPr>
          <p:nvPr/>
        </p:nvSpPr>
        <p:spPr bwMode="auto">
          <a:xfrm flipV="1">
            <a:off x="3429000" y="3505200"/>
            <a:ext cx="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6" name="Text Box 55"/>
          <p:cNvSpPr txBox="1">
            <a:spLocks noChangeArrowheads="1"/>
          </p:cNvSpPr>
          <p:nvPr/>
        </p:nvSpPr>
        <p:spPr bwMode="auto">
          <a:xfrm>
            <a:off x="3962400" y="2895600"/>
            <a:ext cx="1263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/>
              <a:t>Caso ideal</a:t>
            </a:r>
          </a:p>
        </p:txBody>
      </p:sp>
      <p:sp>
        <p:nvSpPr>
          <p:cNvPr id="154680" name="Text Box 56"/>
          <p:cNvSpPr txBox="1">
            <a:spLocks noChangeArrowheads="1"/>
          </p:cNvSpPr>
          <p:nvPr/>
        </p:nvSpPr>
        <p:spPr bwMode="auto">
          <a:xfrm>
            <a:off x="3429000" y="6019800"/>
            <a:ext cx="213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 b="1"/>
              <a:t>Baixo within (S</a:t>
            </a:r>
            <a:r>
              <a:rPr lang="pt-BR" b="1" baseline="-25000"/>
              <a:t>w</a:t>
            </a:r>
            <a:r>
              <a:rPr lang="pt-BR" b="1"/>
              <a:t>)</a:t>
            </a:r>
          </a:p>
          <a:p>
            <a:r>
              <a:rPr lang="pt-BR"/>
              <a:t>(boa compactação)</a:t>
            </a:r>
          </a:p>
        </p:txBody>
      </p:sp>
      <p:sp>
        <p:nvSpPr>
          <p:cNvPr id="154682" name="Line 58"/>
          <p:cNvSpPr>
            <a:spLocks noChangeShapeType="1"/>
          </p:cNvSpPr>
          <p:nvPr/>
        </p:nvSpPr>
        <p:spPr bwMode="auto">
          <a:xfrm flipH="1" flipV="1">
            <a:off x="3810000" y="5562600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83" name="Line 59"/>
          <p:cNvSpPr>
            <a:spLocks noChangeShapeType="1"/>
          </p:cNvSpPr>
          <p:nvPr/>
        </p:nvSpPr>
        <p:spPr bwMode="auto">
          <a:xfrm flipV="1">
            <a:off x="3886200" y="4572000"/>
            <a:ext cx="1295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84" name="Text Box 60"/>
          <p:cNvSpPr txBox="1">
            <a:spLocks noChangeArrowheads="1"/>
          </p:cNvSpPr>
          <p:nvPr/>
        </p:nvSpPr>
        <p:spPr bwMode="auto">
          <a:xfrm>
            <a:off x="683568" y="3356992"/>
            <a:ext cx="206851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 b="1" dirty="0"/>
              <a:t>Alto </a:t>
            </a:r>
            <a:r>
              <a:rPr lang="pt-BR" b="1" dirty="0" err="1"/>
              <a:t>between</a:t>
            </a:r>
            <a:r>
              <a:rPr lang="pt-BR" b="1" dirty="0"/>
              <a:t> (S</a:t>
            </a:r>
            <a:r>
              <a:rPr lang="pt-BR" b="1" baseline="-25000" dirty="0"/>
              <a:t>b</a:t>
            </a:r>
            <a:r>
              <a:rPr lang="pt-BR" b="1" dirty="0"/>
              <a:t>)</a:t>
            </a:r>
          </a:p>
          <a:p>
            <a:r>
              <a:rPr lang="pt-BR" dirty="0"/>
              <a:t>Clusters distantes</a:t>
            </a:r>
          </a:p>
          <a:p>
            <a:r>
              <a:rPr lang="pt-BR" dirty="0"/>
              <a:t>um do outro.</a:t>
            </a:r>
          </a:p>
        </p:txBody>
      </p:sp>
      <p:sp>
        <p:nvSpPr>
          <p:cNvPr id="154688" name="Line 64"/>
          <p:cNvSpPr>
            <a:spLocks noChangeShapeType="1"/>
          </p:cNvSpPr>
          <p:nvPr/>
        </p:nvSpPr>
        <p:spPr bwMode="auto">
          <a:xfrm flipV="1">
            <a:off x="4114800" y="4419600"/>
            <a:ext cx="838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89" name="Line 65"/>
          <p:cNvSpPr>
            <a:spLocks noChangeShapeType="1"/>
          </p:cNvSpPr>
          <p:nvPr/>
        </p:nvSpPr>
        <p:spPr bwMode="auto">
          <a:xfrm>
            <a:off x="3124200" y="38100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90" name="Oval 66"/>
          <p:cNvSpPr>
            <a:spLocks noChangeArrowheads="1"/>
          </p:cNvSpPr>
          <p:nvPr/>
        </p:nvSpPr>
        <p:spPr bwMode="auto">
          <a:xfrm>
            <a:off x="3429000" y="4648200"/>
            <a:ext cx="6858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91" name="Oval 67"/>
          <p:cNvSpPr>
            <a:spLocks noChangeArrowheads="1"/>
          </p:cNvSpPr>
          <p:nvPr/>
        </p:nvSpPr>
        <p:spPr bwMode="auto">
          <a:xfrm>
            <a:off x="4953000" y="3810000"/>
            <a:ext cx="6858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7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54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5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5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54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4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54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80" grpId="0"/>
      <p:bldP spid="154682" grpId="0" animBg="1"/>
      <p:bldP spid="154683" grpId="0" animBg="1"/>
      <p:bldP spid="154684" grpId="0"/>
      <p:bldP spid="154688" grpId="0" animBg="1"/>
      <p:bldP spid="154689" grpId="0" animBg="1"/>
      <p:bldP spid="154690" grpId="0" animBg="1"/>
      <p:bldP spid="15469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de Dispersão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Relação </a:t>
            </a:r>
            <a:r>
              <a:rPr lang="pt-BR" dirty="0" err="1"/>
              <a:t>Within-Between</a:t>
            </a:r>
            <a:endParaRPr lang="pt-BR" dirty="0"/>
          </a:p>
          <a:p>
            <a:endParaRPr lang="en-US" dirty="0"/>
          </a:p>
        </p:txBody>
      </p:sp>
      <p:sp>
        <p:nvSpPr>
          <p:cNvPr id="45059" name="Oval 4"/>
          <p:cNvSpPr>
            <a:spLocks noChangeArrowheads="1"/>
          </p:cNvSpPr>
          <p:nvPr/>
        </p:nvSpPr>
        <p:spPr bwMode="auto">
          <a:xfrm>
            <a:off x="3657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Oval 5"/>
          <p:cNvSpPr>
            <a:spLocks noChangeArrowheads="1"/>
          </p:cNvSpPr>
          <p:nvPr/>
        </p:nvSpPr>
        <p:spPr bwMode="auto">
          <a:xfrm>
            <a:off x="41148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Oval 6"/>
          <p:cNvSpPr>
            <a:spLocks noChangeArrowheads="1"/>
          </p:cNvSpPr>
          <p:nvPr/>
        </p:nvSpPr>
        <p:spPr bwMode="auto">
          <a:xfrm>
            <a:off x="4267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2" name="Oval 7"/>
          <p:cNvSpPr>
            <a:spLocks noChangeArrowheads="1"/>
          </p:cNvSpPr>
          <p:nvPr/>
        </p:nvSpPr>
        <p:spPr bwMode="auto">
          <a:xfrm>
            <a:off x="3886200" y="4953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Oval 8"/>
          <p:cNvSpPr>
            <a:spLocks noChangeArrowheads="1"/>
          </p:cNvSpPr>
          <p:nvPr/>
        </p:nvSpPr>
        <p:spPr bwMode="auto">
          <a:xfrm>
            <a:off x="42672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4" name="Oval 9"/>
          <p:cNvSpPr>
            <a:spLocks noChangeArrowheads="1"/>
          </p:cNvSpPr>
          <p:nvPr/>
        </p:nvSpPr>
        <p:spPr bwMode="auto">
          <a:xfrm>
            <a:off x="41148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5" name="Oval 10"/>
          <p:cNvSpPr>
            <a:spLocks noChangeArrowheads="1"/>
          </p:cNvSpPr>
          <p:nvPr/>
        </p:nvSpPr>
        <p:spPr bwMode="auto">
          <a:xfrm>
            <a:off x="3962400" y="5257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Oval 11"/>
          <p:cNvSpPr>
            <a:spLocks noChangeArrowheads="1"/>
          </p:cNvSpPr>
          <p:nvPr/>
        </p:nvSpPr>
        <p:spPr bwMode="auto">
          <a:xfrm>
            <a:off x="4419600" y="4953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Oval 12"/>
          <p:cNvSpPr>
            <a:spLocks noChangeArrowheads="1"/>
          </p:cNvSpPr>
          <p:nvPr/>
        </p:nvSpPr>
        <p:spPr bwMode="auto">
          <a:xfrm>
            <a:off x="4114800" y="5486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Oval 13"/>
          <p:cNvSpPr>
            <a:spLocks noChangeArrowheads="1"/>
          </p:cNvSpPr>
          <p:nvPr/>
        </p:nvSpPr>
        <p:spPr bwMode="auto">
          <a:xfrm>
            <a:off x="4191000" y="5257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Oval 14"/>
          <p:cNvSpPr>
            <a:spLocks noChangeArrowheads="1"/>
          </p:cNvSpPr>
          <p:nvPr/>
        </p:nvSpPr>
        <p:spPr bwMode="auto">
          <a:xfrm>
            <a:off x="3962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5"/>
          <p:cNvSpPr>
            <a:spLocks noChangeArrowheads="1"/>
          </p:cNvSpPr>
          <p:nvPr/>
        </p:nvSpPr>
        <p:spPr bwMode="auto">
          <a:xfrm>
            <a:off x="3733800" y="4800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6"/>
          <p:cNvSpPr>
            <a:spLocks noChangeArrowheads="1"/>
          </p:cNvSpPr>
          <p:nvPr/>
        </p:nvSpPr>
        <p:spPr bwMode="auto">
          <a:xfrm>
            <a:off x="3505200" y="5029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7"/>
          <p:cNvSpPr>
            <a:spLocks noChangeArrowheads="1"/>
          </p:cNvSpPr>
          <p:nvPr/>
        </p:nvSpPr>
        <p:spPr bwMode="auto">
          <a:xfrm>
            <a:off x="43434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8"/>
          <p:cNvSpPr>
            <a:spLocks noChangeArrowheads="1"/>
          </p:cNvSpPr>
          <p:nvPr/>
        </p:nvSpPr>
        <p:spPr bwMode="auto">
          <a:xfrm>
            <a:off x="3657600" y="4953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9"/>
          <p:cNvSpPr>
            <a:spLocks noChangeArrowheads="1"/>
          </p:cNvSpPr>
          <p:nvPr/>
        </p:nvSpPr>
        <p:spPr bwMode="auto">
          <a:xfrm>
            <a:off x="3505200" y="4800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20"/>
          <p:cNvSpPr>
            <a:spLocks noChangeArrowheads="1"/>
          </p:cNvSpPr>
          <p:nvPr/>
        </p:nvSpPr>
        <p:spPr bwMode="auto">
          <a:xfrm>
            <a:off x="3657600" y="5410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1"/>
          <p:cNvSpPr>
            <a:spLocks noChangeArrowheads="1"/>
          </p:cNvSpPr>
          <p:nvPr/>
        </p:nvSpPr>
        <p:spPr bwMode="auto">
          <a:xfrm>
            <a:off x="3581400" y="5181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2"/>
          <p:cNvSpPr>
            <a:spLocks noChangeArrowheads="1"/>
          </p:cNvSpPr>
          <p:nvPr/>
        </p:nvSpPr>
        <p:spPr bwMode="auto">
          <a:xfrm>
            <a:off x="3962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Oval 23"/>
          <p:cNvSpPr>
            <a:spLocks noChangeArrowheads="1"/>
          </p:cNvSpPr>
          <p:nvPr/>
        </p:nvSpPr>
        <p:spPr bwMode="auto">
          <a:xfrm>
            <a:off x="37338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Oval 24"/>
          <p:cNvSpPr>
            <a:spLocks noChangeArrowheads="1"/>
          </p:cNvSpPr>
          <p:nvPr/>
        </p:nvSpPr>
        <p:spPr bwMode="auto">
          <a:xfrm>
            <a:off x="41148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Oval 25"/>
          <p:cNvSpPr>
            <a:spLocks noChangeArrowheads="1"/>
          </p:cNvSpPr>
          <p:nvPr/>
        </p:nvSpPr>
        <p:spPr bwMode="auto">
          <a:xfrm>
            <a:off x="3810000" y="5181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Oval 26"/>
          <p:cNvSpPr>
            <a:spLocks noChangeArrowheads="1"/>
          </p:cNvSpPr>
          <p:nvPr/>
        </p:nvSpPr>
        <p:spPr bwMode="auto">
          <a:xfrm>
            <a:off x="3505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Oval 27"/>
          <p:cNvSpPr>
            <a:spLocks noChangeArrowheads="1"/>
          </p:cNvSpPr>
          <p:nvPr/>
        </p:nvSpPr>
        <p:spPr bwMode="auto">
          <a:xfrm>
            <a:off x="42672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Oval 28"/>
          <p:cNvSpPr>
            <a:spLocks noChangeArrowheads="1"/>
          </p:cNvSpPr>
          <p:nvPr/>
        </p:nvSpPr>
        <p:spPr bwMode="auto">
          <a:xfrm>
            <a:off x="4953000" y="39624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Oval 29"/>
          <p:cNvSpPr>
            <a:spLocks noChangeArrowheads="1"/>
          </p:cNvSpPr>
          <p:nvPr/>
        </p:nvSpPr>
        <p:spPr bwMode="auto">
          <a:xfrm>
            <a:off x="5486400" y="3886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Oval 30"/>
          <p:cNvSpPr>
            <a:spLocks noChangeArrowheads="1"/>
          </p:cNvSpPr>
          <p:nvPr/>
        </p:nvSpPr>
        <p:spPr bwMode="auto">
          <a:xfrm>
            <a:off x="5257800" y="41148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Oval 31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Oval 32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Oval 33"/>
          <p:cNvSpPr>
            <a:spLocks noChangeArrowheads="1"/>
          </p:cNvSpPr>
          <p:nvPr/>
        </p:nvSpPr>
        <p:spPr bwMode="auto">
          <a:xfrm>
            <a:off x="5486400" y="40386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Oval 34"/>
          <p:cNvSpPr>
            <a:spLocks noChangeArrowheads="1"/>
          </p:cNvSpPr>
          <p:nvPr/>
        </p:nvSpPr>
        <p:spPr bwMode="auto">
          <a:xfrm>
            <a:off x="4495800" y="41148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Oval 35"/>
          <p:cNvSpPr>
            <a:spLocks noChangeArrowheads="1"/>
          </p:cNvSpPr>
          <p:nvPr/>
        </p:nvSpPr>
        <p:spPr bwMode="auto">
          <a:xfrm>
            <a:off x="5638800" y="41910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Oval 36"/>
          <p:cNvSpPr>
            <a:spLocks noChangeArrowheads="1"/>
          </p:cNvSpPr>
          <p:nvPr/>
        </p:nvSpPr>
        <p:spPr bwMode="auto">
          <a:xfrm>
            <a:off x="5334000" y="4648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Oval 37"/>
          <p:cNvSpPr>
            <a:spLocks noChangeArrowheads="1"/>
          </p:cNvSpPr>
          <p:nvPr/>
        </p:nvSpPr>
        <p:spPr bwMode="auto">
          <a:xfrm>
            <a:off x="4953000" y="47244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Oval 38"/>
          <p:cNvSpPr>
            <a:spLocks noChangeArrowheads="1"/>
          </p:cNvSpPr>
          <p:nvPr/>
        </p:nvSpPr>
        <p:spPr bwMode="auto">
          <a:xfrm>
            <a:off x="5334000" y="38100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94" name="Oval 39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95" name="Oval 40"/>
          <p:cNvSpPr>
            <a:spLocks noChangeArrowheads="1"/>
          </p:cNvSpPr>
          <p:nvPr/>
        </p:nvSpPr>
        <p:spPr bwMode="auto">
          <a:xfrm>
            <a:off x="4876800" y="44958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96" name="Oval 41"/>
          <p:cNvSpPr>
            <a:spLocks noChangeArrowheads="1"/>
          </p:cNvSpPr>
          <p:nvPr/>
        </p:nvSpPr>
        <p:spPr bwMode="auto">
          <a:xfrm>
            <a:off x="5181600" y="44958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97" name="Oval 42"/>
          <p:cNvSpPr>
            <a:spLocks noChangeArrowheads="1"/>
          </p:cNvSpPr>
          <p:nvPr/>
        </p:nvSpPr>
        <p:spPr bwMode="auto">
          <a:xfrm>
            <a:off x="5105400" y="37338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98" name="Oval 43"/>
          <p:cNvSpPr>
            <a:spLocks noChangeArrowheads="1"/>
          </p:cNvSpPr>
          <p:nvPr/>
        </p:nvSpPr>
        <p:spPr bwMode="auto">
          <a:xfrm>
            <a:off x="4953000" y="4267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99" name="Oval 44"/>
          <p:cNvSpPr>
            <a:spLocks noChangeArrowheads="1"/>
          </p:cNvSpPr>
          <p:nvPr/>
        </p:nvSpPr>
        <p:spPr bwMode="auto">
          <a:xfrm>
            <a:off x="4648200" y="45720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00" name="Oval 45"/>
          <p:cNvSpPr>
            <a:spLocks noChangeArrowheads="1"/>
          </p:cNvSpPr>
          <p:nvPr/>
        </p:nvSpPr>
        <p:spPr bwMode="auto">
          <a:xfrm>
            <a:off x="4648200" y="44196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01" name="Oval 46"/>
          <p:cNvSpPr>
            <a:spLocks noChangeArrowheads="1"/>
          </p:cNvSpPr>
          <p:nvPr/>
        </p:nvSpPr>
        <p:spPr bwMode="auto">
          <a:xfrm>
            <a:off x="5105400" y="41148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02" name="Oval 47"/>
          <p:cNvSpPr>
            <a:spLocks noChangeArrowheads="1"/>
          </p:cNvSpPr>
          <p:nvPr/>
        </p:nvSpPr>
        <p:spPr bwMode="auto">
          <a:xfrm>
            <a:off x="5181600" y="3886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03" name="Oval 48"/>
          <p:cNvSpPr>
            <a:spLocks noChangeArrowheads="1"/>
          </p:cNvSpPr>
          <p:nvPr/>
        </p:nvSpPr>
        <p:spPr bwMode="auto">
          <a:xfrm>
            <a:off x="5410200" y="44196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04" name="Oval 49"/>
          <p:cNvSpPr>
            <a:spLocks noChangeArrowheads="1"/>
          </p:cNvSpPr>
          <p:nvPr/>
        </p:nvSpPr>
        <p:spPr bwMode="auto">
          <a:xfrm>
            <a:off x="4724400" y="41910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05" name="Oval 50"/>
          <p:cNvSpPr>
            <a:spLocks noChangeArrowheads="1"/>
          </p:cNvSpPr>
          <p:nvPr/>
        </p:nvSpPr>
        <p:spPr bwMode="auto">
          <a:xfrm>
            <a:off x="4495800" y="43434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06" name="Oval 51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107" name="Line 52"/>
          <p:cNvSpPr>
            <a:spLocks noChangeShapeType="1"/>
          </p:cNvSpPr>
          <p:nvPr/>
        </p:nvSpPr>
        <p:spPr bwMode="auto">
          <a:xfrm>
            <a:off x="3429000" y="571500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08" name="Line 53"/>
          <p:cNvSpPr>
            <a:spLocks noChangeShapeType="1"/>
          </p:cNvSpPr>
          <p:nvPr/>
        </p:nvSpPr>
        <p:spPr bwMode="auto">
          <a:xfrm flipV="1">
            <a:off x="3429000" y="3505200"/>
            <a:ext cx="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04" name="Text Box 56"/>
          <p:cNvSpPr txBox="1">
            <a:spLocks noChangeArrowheads="1"/>
          </p:cNvSpPr>
          <p:nvPr/>
        </p:nvSpPr>
        <p:spPr bwMode="auto">
          <a:xfrm>
            <a:off x="3717925" y="5903913"/>
            <a:ext cx="2063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/>
              <a:t>Clusters dispersos</a:t>
            </a:r>
          </a:p>
          <a:p>
            <a:r>
              <a:rPr lang="pt-BR" b="1"/>
              <a:t>Alto within</a:t>
            </a:r>
          </a:p>
        </p:txBody>
      </p:sp>
      <p:sp>
        <p:nvSpPr>
          <p:cNvPr id="155705" name="Text Box 57"/>
          <p:cNvSpPr txBox="1">
            <a:spLocks noChangeArrowheads="1"/>
          </p:cNvSpPr>
          <p:nvPr/>
        </p:nvSpPr>
        <p:spPr bwMode="auto">
          <a:xfrm>
            <a:off x="898798" y="2780928"/>
            <a:ext cx="23050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 b="1" dirty="0"/>
              <a:t>Baixo </a:t>
            </a:r>
            <a:r>
              <a:rPr lang="pt-BR" b="1" dirty="0" err="1"/>
              <a:t>between</a:t>
            </a:r>
            <a:r>
              <a:rPr lang="pt-BR" b="1" dirty="0"/>
              <a:t> (S</a:t>
            </a:r>
            <a:r>
              <a:rPr lang="pt-BR" b="1" baseline="-25000" dirty="0"/>
              <a:t>b</a:t>
            </a:r>
            <a:r>
              <a:rPr lang="pt-BR" b="1" dirty="0"/>
              <a:t>)</a:t>
            </a:r>
          </a:p>
          <a:p>
            <a:r>
              <a:rPr lang="pt-BR" dirty="0"/>
              <a:t>Baixa distância entre</a:t>
            </a:r>
          </a:p>
          <a:p>
            <a:r>
              <a:rPr lang="pt-BR" dirty="0"/>
              <a:t>os clusters.</a:t>
            </a:r>
          </a:p>
        </p:txBody>
      </p:sp>
      <p:sp>
        <p:nvSpPr>
          <p:cNvPr id="45111" name="Text Box 58"/>
          <p:cNvSpPr txBox="1">
            <a:spLocks noChangeArrowheads="1"/>
          </p:cNvSpPr>
          <p:nvPr/>
        </p:nvSpPr>
        <p:spPr bwMode="auto">
          <a:xfrm>
            <a:off x="5024090" y="2852936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 dirty="0"/>
              <a:t>Caso não ideal</a:t>
            </a:r>
          </a:p>
        </p:txBody>
      </p:sp>
      <p:sp>
        <p:nvSpPr>
          <p:cNvPr id="155710" name="Line 62"/>
          <p:cNvSpPr>
            <a:spLocks noChangeShapeType="1"/>
          </p:cNvSpPr>
          <p:nvPr/>
        </p:nvSpPr>
        <p:spPr bwMode="auto">
          <a:xfrm flipV="1">
            <a:off x="4343400" y="43434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1" name="Line 63"/>
          <p:cNvSpPr>
            <a:spLocks noChangeShapeType="1"/>
          </p:cNvSpPr>
          <p:nvPr/>
        </p:nvSpPr>
        <p:spPr bwMode="auto">
          <a:xfrm>
            <a:off x="2971800" y="3810000"/>
            <a:ext cx="1371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2" name="Line 64"/>
          <p:cNvSpPr>
            <a:spLocks noChangeShapeType="1"/>
          </p:cNvSpPr>
          <p:nvPr/>
        </p:nvSpPr>
        <p:spPr bwMode="auto">
          <a:xfrm flipH="1" flipV="1">
            <a:off x="4343400" y="54864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3" name="Line 65"/>
          <p:cNvSpPr>
            <a:spLocks noChangeShapeType="1"/>
          </p:cNvSpPr>
          <p:nvPr/>
        </p:nvSpPr>
        <p:spPr bwMode="auto">
          <a:xfrm flipV="1">
            <a:off x="4572000" y="4876800"/>
            <a:ext cx="609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4" name="Oval 66"/>
          <p:cNvSpPr>
            <a:spLocks noChangeArrowheads="1"/>
          </p:cNvSpPr>
          <p:nvPr/>
        </p:nvSpPr>
        <p:spPr bwMode="auto">
          <a:xfrm>
            <a:off x="3429000" y="4267200"/>
            <a:ext cx="1066800" cy="1371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715" name="Oval 67"/>
          <p:cNvSpPr>
            <a:spLocks noChangeArrowheads="1"/>
          </p:cNvSpPr>
          <p:nvPr/>
        </p:nvSpPr>
        <p:spPr bwMode="auto">
          <a:xfrm>
            <a:off x="4495800" y="3733800"/>
            <a:ext cx="12192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5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5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55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5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5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55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5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55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04" grpId="0"/>
      <p:bldP spid="155705" grpId="0"/>
      <p:bldP spid="155710" grpId="0" animBg="1"/>
      <p:bldP spid="155711" grpId="0" animBg="1"/>
      <p:bldP spid="155712" grpId="0" animBg="1"/>
      <p:bldP spid="155713" grpId="0" animBg="1"/>
      <p:bldP spid="155714" grpId="0" animBg="1"/>
      <p:bldP spid="1557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Técnicas para inicializar os centróides</a:t>
            </a:r>
            <a:endParaRPr lang="en-US" dirty="0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Escolha aleatória:</a:t>
            </a:r>
          </a:p>
          <a:p>
            <a:pPr lvl="1"/>
            <a:r>
              <a:rPr lang="pt-BR" dirty="0"/>
              <a:t>Execute diversas rodadas do </a:t>
            </a:r>
            <a:r>
              <a:rPr lang="pt-BR" dirty="0" err="1"/>
              <a:t>k-means</a:t>
            </a:r>
            <a:r>
              <a:rPr lang="pt-BR" dirty="0"/>
              <a:t> até encontrar a escolha que produz o menor SSE (ou maior coesão).</a:t>
            </a:r>
          </a:p>
          <a:p>
            <a:pPr lvl="1"/>
            <a:r>
              <a:rPr lang="pt-BR" dirty="0"/>
              <a:t>Nem sempre funciona - depende dos dados e do número k de clusters que se quer encontrar.</a:t>
            </a:r>
          </a:p>
        </p:txBody>
      </p:sp>
    </p:spTree>
    <p:extLst>
      <p:ext uri="{BB962C8B-B14F-4D97-AF65-F5344CB8AC3E}">
        <p14:creationId xmlns:p14="http://schemas.microsoft.com/office/powerpoint/2010/main" val="82305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você agruparia estes cães? </a:t>
            </a:r>
            <a:br>
              <a:rPr lang="pt-BR" dirty="0"/>
            </a:b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6" y="1124744"/>
            <a:ext cx="8417284" cy="5616624"/>
          </a:xfrm>
        </p:spPr>
      </p:pic>
    </p:spTree>
    <p:extLst>
      <p:ext uri="{BB962C8B-B14F-4D97-AF65-F5344CB8AC3E}">
        <p14:creationId xmlns:p14="http://schemas.microsoft.com/office/powerpoint/2010/main" val="1798762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applet</a:t>
            </a:r>
            <a:r>
              <a:rPr lang="pt-BR" dirty="0"/>
              <a:t> </a:t>
            </a:r>
            <a:r>
              <a:rPr lang="pt-BR" dirty="0" err="1"/>
              <a:t>java</a:t>
            </a:r>
            <a:r>
              <a:rPr lang="pt-BR" dirty="0"/>
              <a:t> para a simulação do k-</a:t>
            </a:r>
            <a:r>
              <a:rPr lang="pt-BR" dirty="0" err="1"/>
              <a:t>Means</a:t>
            </a:r>
            <a:r>
              <a:rPr lang="pt-BR" dirty="0"/>
              <a:t> pode ser encontrado na seguinte URL:</a:t>
            </a:r>
          </a:p>
          <a:p>
            <a:pPr lvl="1"/>
            <a:r>
              <a:rPr lang="pt-BR" dirty="0">
                <a:hlinkClick r:id="rId2"/>
              </a:rPr>
              <a:t>http://stanford.edu/class/ee103/visualizations/kmeans/kmeans.html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3202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Avaliação do k-Means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Pontos</a:t>
            </a:r>
            <a:r>
              <a:rPr lang="en-US" dirty="0"/>
              <a:t> fortes </a:t>
            </a:r>
          </a:p>
          <a:p>
            <a:pPr lvl="1"/>
            <a:r>
              <a:rPr lang="en-US" dirty="0" err="1"/>
              <a:t>Relativamente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: O(</a:t>
            </a:r>
            <a:r>
              <a:rPr lang="en-US" dirty="0" err="1"/>
              <a:t>tkn</a:t>
            </a:r>
            <a:r>
              <a:rPr lang="en-US" dirty="0"/>
              <a:t>), </a:t>
            </a:r>
            <a:r>
              <a:rPr lang="en-US" dirty="0" err="1"/>
              <a:t>onde</a:t>
            </a:r>
            <a:r>
              <a:rPr lang="en-US" dirty="0"/>
              <a:t> n é # </a:t>
            </a:r>
            <a:r>
              <a:rPr lang="en-US" dirty="0" err="1"/>
              <a:t>objetos</a:t>
            </a:r>
            <a:r>
              <a:rPr lang="en-US" dirty="0"/>
              <a:t>, k é # </a:t>
            </a:r>
            <a:r>
              <a:rPr lang="en-US" dirty="0" err="1"/>
              <a:t>grupos</a:t>
            </a:r>
            <a:r>
              <a:rPr lang="en-US" dirty="0"/>
              <a:t>, e t  é # </a:t>
            </a:r>
            <a:r>
              <a:rPr lang="en-US" dirty="0" err="1"/>
              <a:t>iterações</a:t>
            </a:r>
            <a:r>
              <a:rPr lang="en-US" dirty="0"/>
              <a:t>. </a:t>
            </a:r>
            <a:r>
              <a:rPr lang="en-US" dirty="0" err="1"/>
              <a:t>Normalmente</a:t>
            </a:r>
            <a:r>
              <a:rPr lang="en-US" dirty="0"/>
              <a:t>, k, t &lt;&lt; n.</a:t>
            </a:r>
          </a:p>
          <a:p>
            <a:pPr lvl="2"/>
            <a:r>
              <a:rPr lang="en-US" dirty="0"/>
              <a:t>O </a:t>
            </a:r>
            <a:r>
              <a:rPr lang="en-US" dirty="0" err="1"/>
              <a:t>Algoritmo</a:t>
            </a:r>
            <a:r>
              <a:rPr lang="en-US" dirty="0"/>
              <a:t> é linear no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pontos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Frequentemente</a:t>
            </a:r>
            <a:r>
              <a:rPr lang="en-US" dirty="0"/>
              <a:t> </a:t>
            </a:r>
            <a:r>
              <a:rPr lang="en-US" dirty="0" err="1"/>
              <a:t>termina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ótimo</a:t>
            </a:r>
            <a:r>
              <a:rPr lang="en-US" dirty="0"/>
              <a:t> local, mas o </a:t>
            </a:r>
            <a:r>
              <a:rPr lang="en-US" dirty="0" err="1"/>
              <a:t>ótimo</a:t>
            </a:r>
            <a:r>
              <a:rPr lang="en-US" dirty="0"/>
              <a:t> global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encontrado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baixa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 = É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52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Avaliação do k-Means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fracos</a:t>
            </a:r>
            <a:endParaRPr lang="en-US" dirty="0"/>
          </a:p>
          <a:p>
            <a:pPr lvl="1"/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a priori k, o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grupos</a:t>
            </a:r>
            <a:endParaRPr lang="en-US" dirty="0"/>
          </a:p>
          <a:p>
            <a:pPr lvl="1"/>
            <a:r>
              <a:rPr lang="en-US" dirty="0"/>
              <a:t>É </a:t>
            </a:r>
            <a:r>
              <a:rPr lang="en-US" dirty="0" err="1"/>
              <a:t>sensível</a:t>
            </a:r>
            <a:r>
              <a:rPr lang="en-US" dirty="0"/>
              <a:t> a </a:t>
            </a:r>
            <a:r>
              <a:rPr lang="en-US" dirty="0" err="1"/>
              <a:t>ruidos</a:t>
            </a:r>
            <a:r>
              <a:rPr lang="en-US" dirty="0"/>
              <a:t> e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aberrantes</a:t>
            </a:r>
            <a:endParaRPr lang="en-US" dirty="0"/>
          </a:p>
          <a:p>
            <a:pPr lvl="1"/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apropriado</a:t>
            </a:r>
            <a:r>
              <a:rPr lang="en-US" dirty="0"/>
              <a:t> para a </a:t>
            </a:r>
            <a:r>
              <a:rPr lang="en-US" dirty="0" err="1"/>
              <a:t>descoberta</a:t>
            </a:r>
            <a:r>
              <a:rPr lang="en-US" dirty="0"/>
              <a:t> de </a:t>
            </a:r>
            <a:r>
              <a:rPr lang="en-US" dirty="0" err="1"/>
              <a:t>grupos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esféricos</a:t>
            </a:r>
            <a:endParaRPr lang="en-US" dirty="0"/>
          </a:p>
          <a:p>
            <a:pPr lvl="1"/>
            <a:r>
              <a:rPr lang="en-US" dirty="0" err="1"/>
              <a:t>Aplicável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média</a:t>
            </a:r>
            <a:r>
              <a:rPr lang="en-US" dirty="0"/>
              <a:t> é </a:t>
            </a:r>
            <a:r>
              <a:rPr lang="en-US" dirty="0" err="1"/>
              <a:t>definida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o que </a:t>
            </a:r>
            <a:r>
              <a:rPr lang="en-US" dirty="0" err="1"/>
              <a:t>fazer</a:t>
            </a:r>
            <a:r>
              <a:rPr lang="en-US" dirty="0"/>
              <a:t> com dados </a:t>
            </a:r>
            <a:r>
              <a:rPr lang="en-US" dirty="0" err="1"/>
              <a:t>categóricos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6663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Variante</a:t>
            </a:r>
            <a:r>
              <a:rPr lang="en-US" dirty="0"/>
              <a:t> do k-Means: k-</a:t>
            </a:r>
            <a:r>
              <a:rPr lang="en-US" dirty="0" err="1"/>
              <a:t>Modas</a:t>
            </a:r>
            <a:r>
              <a:rPr lang="en-US" dirty="0"/>
              <a:t>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Variante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 para dados </a:t>
            </a:r>
            <a:r>
              <a:rPr lang="en-US" dirty="0" err="1"/>
              <a:t>categóricos</a:t>
            </a:r>
            <a:r>
              <a:rPr lang="en-US" dirty="0"/>
              <a:t> (Huang</a:t>
            </a:r>
            <a:r>
              <a:rPr lang="ja-JP" altLang="en-US" dirty="0"/>
              <a:t>’</a:t>
            </a:r>
            <a:r>
              <a:rPr lang="en-US" dirty="0"/>
              <a:t>98):</a:t>
            </a:r>
          </a:p>
          <a:p>
            <a:pPr lvl="1"/>
            <a:r>
              <a:rPr lang="en-US" dirty="0" err="1"/>
              <a:t>Troca</a:t>
            </a:r>
            <a:r>
              <a:rPr lang="en-US" dirty="0"/>
              <a:t> das </a:t>
            </a:r>
            <a:r>
              <a:rPr lang="en-US" dirty="0" err="1"/>
              <a:t>médias</a:t>
            </a:r>
            <a:r>
              <a:rPr lang="en-US" dirty="0"/>
              <a:t> </a:t>
            </a:r>
            <a:r>
              <a:rPr lang="en-US" dirty="0" err="1"/>
              <a:t>pelas</a:t>
            </a:r>
            <a:r>
              <a:rPr lang="en-US" dirty="0"/>
              <a:t> </a:t>
            </a:r>
            <a:r>
              <a:rPr lang="en-US" dirty="0" err="1"/>
              <a:t>modas</a:t>
            </a:r>
            <a:r>
              <a:rPr lang="en-US" dirty="0"/>
              <a:t> dos </a:t>
            </a:r>
            <a:r>
              <a:rPr lang="en-US" dirty="0" err="1"/>
              <a:t>grupos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dissimilaridade</a:t>
            </a:r>
            <a:r>
              <a:rPr lang="en-US" dirty="0"/>
              <a:t> para </a:t>
            </a:r>
            <a:r>
              <a:rPr lang="en-US" dirty="0" err="1"/>
              <a:t>tratar</a:t>
            </a:r>
            <a:r>
              <a:rPr lang="en-US" dirty="0"/>
              <a:t> </a:t>
            </a:r>
            <a:r>
              <a:rPr lang="en-US" dirty="0" err="1"/>
              <a:t>distâncias</a:t>
            </a:r>
            <a:r>
              <a:rPr lang="en-US" dirty="0"/>
              <a:t> entre dados </a:t>
            </a:r>
            <a:r>
              <a:rPr lang="en-US" dirty="0" err="1"/>
              <a:t>categóricos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Uso</a:t>
            </a:r>
            <a:r>
              <a:rPr lang="en-US" dirty="0"/>
              <a:t> de um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frequência</a:t>
            </a:r>
            <a:r>
              <a:rPr lang="en-US" dirty="0"/>
              <a:t> para </a:t>
            </a:r>
            <a:r>
              <a:rPr lang="en-US" dirty="0" err="1"/>
              <a:t>atualizar</a:t>
            </a:r>
            <a:r>
              <a:rPr lang="en-US" dirty="0"/>
              <a:t> as </a:t>
            </a:r>
            <a:r>
              <a:rPr lang="en-US" dirty="0" err="1"/>
              <a:t>modas</a:t>
            </a:r>
            <a:r>
              <a:rPr lang="en-US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2973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" y="0"/>
            <a:ext cx="9143998" cy="6858000"/>
          </a:xfrm>
        </p:spPr>
      </p:pic>
    </p:spTree>
    <p:extLst>
      <p:ext uri="{BB962C8B-B14F-4D97-AF65-F5344CB8AC3E}">
        <p14:creationId xmlns:p14="http://schemas.microsoft.com/office/powerpoint/2010/main" val="3874440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Variante</a:t>
            </a:r>
            <a:r>
              <a:rPr lang="en-US" dirty="0"/>
              <a:t> do k-Means: k-</a:t>
            </a:r>
            <a:r>
              <a:rPr lang="en-US" dirty="0" err="1"/>
              <a:t>Modas</a:t>
            </a:r>
            <a:r>
              <a:rPr lang="en-US" dirty="0"/>
              <a:t>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Dissimilaridade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 para dados </a:t>
            </a:r>
            <a:r>
              <a:rPr lang="en-US" dirty="0" err="1"/>
              <a:t>categóricos</a:t>
            </a:r>
            <a:r>
              <a:rPr lang="en-US" dirty="0"/>
              <a:t> (Huang</a:t>
            </a:r>
            <a:r>
              <a:rPr lang="ja-JP" altLang="en-US" dirty="0"/>
              <a:t>’</a:t>
            </a:r>
            <a:r>
              <a:rPr lang="en-US" dirty="0"/>
              <a:t>98):</a:t>
            </a:r>
          </a:p>
          <a:p>
            <a:pPr lvl="1"/>
            <a:r>
              <a:rPr lang="en-US" dirty="0"/>
              <a:t>Let </a:t>
            </a:r>
            <a:r>
              <a:rPr lang="en-US" i="1" dirty="0"/>
              <a:t>X </a:t>
            </a:r>
            <a:r>
              <a:rPr lang="en-US" dirty="0"/>
              <a:t>, </a:t>
            </a:r>
            <a:r>
              <a:rPr lang="en-US" i="1" dirty="0"/>
              <a:t>Y </a:t>
            </a:r>
            <a:r>
              <a:rPr lang="en-US" dirty="0"/>
              <a:t>be two categorical objects described by </a:t>
            </a:r>
            <a:r>
              <a:rPr lang="en-US" i="1" dirty="0"/>
              <a:t>m </a:t>
            </a:r>
            <a:r>
              <a:rPr lang="en-US" dirty="0"/>
              <a:t>categorical attributes. </a:t>
            </a:r>
          </a:p>
          <a:p>
            <a:pPr lvl="1"/>
            <a:r>
              <a:rPr lang="en-US" dirty="0"/>
              <a:t>The dissimilarity measure between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/>
              <a:t>Y </a:t>
            </a:r>
            <a:r>
              <a:rPr lang="en-US" dirty="0"/>
              <a:t>can be defined by the total mismatches of the corresponding attribute categories of the two objects:</a:t>
            </a:r>
          </a:p>
          <a:p>
            <a:pPr lvl="1"/>
            <a:r>
              <a:rPr lang="en-US" dirty="0"/>
              <a:t>                             </a:t>
            </a:r>
            <a:r>
              <a:rPr lang="en-US" dirty="0" err="1"/>
              <a:t>onde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06B26-C78B-A94E-B973-E1CD9242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785" y="5627948"/>
            <a:ext cx="3262548" cy="1041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5640A-7DEF-CD49-87F1-05096BCF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5757167"/>
            <a:ext cx="3479498" cy="9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4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Variante</a:t>
            </a:r>
            <a:r>
              <a:rPr lang="en-US" dirty="0"/>
              <a:t> do k-Means: k-</a:t>
            </a:r>
            <a:r>
              <a:rPr lang="en-US" dirty="0" err="1"/>
              <a:t>Modas</a:t>
            </a:r>
            <a:r>
              <a:rPr lang="en-US" dirty="0"/>
              <a:t>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Select </a:t>
            </a:r>
            <a:r>
              <a:rPr lang="en-US" sz="2400" i="1" dirty="0"/>
              <a:t>k </a:t>
            </a:r>
            <a:r>
              <a:rPr lang="en-US" sz="2400" dirty="0"/>
              <a:t>initial modes, one for each cluster. </a:t>
            </a:r>
          </a:p>
          <a:p>
            <a:r>
              <a:rPr lang="en-US" sz="2400" dirty="0"/>
              <a:t>Allocate an object to the cluster whose mode is the nearest to it.</a:t>
            </a:r>
          </a:p>
          <a:p>
            <a:r>
              <a:rPr lang="en-US" sz="2400" dirty="0"/>
              <a:t>Update the mode of the cluster after each allocation.</a:t>
            </a:r>
          </a:p>
          <a:p>
            <a:r>
              <a:rPr lang="en-US" sz="2400" dirty="0"/>
              <a:t>After all objects have been allocated to clusters, retest the dissimilarity of objects against the current modes. </a:t>
            </a:r>
          </a:p>
          <a:p>
            <a:r>
              <a:rPr lang="en-US" sz="2400" dirty="0"/>
              <a:t>If an object is found such that its nearest mode belongs to another cluster rather than its current one, reallocate the object to that cluster and update the modes of both clusters. </a:t>
            </a:r>
          </a:p>
          <a:p>
            <a:r>
              <a:rPr lang="en-US" sz="2400" dirty="0"/>
              <a:t>Repeat until no object has changed clusters after a full cycle of the whole dataset.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9726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DAE7-D76E-FB48-90CD-0D456FD2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Como escolher K?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4F510-6C4C-0146-A49C-EAB8C7AC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Você pode fazer uma busca aleatória ou em grade para otimizar o </a:t>
            </a:r>
            <a:r>
              <a:rPr lang="pt-BR" dirty="0" err="1"/>
              <a:t>hiperparametro</a:t>
            </a:r>
            <a:r>
              <a:rPr lang="pt-BR" dirty="0"/>
              <a:t> </a:t>
            </a:r>
            <a:r>
              <a:rPr lang="pt-BR" dirty="0" err="1"/>
              <a:t>K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Busca aleatória consiste em escolher o </a:t>
            </a:r>
            <a:r>
              <a:rPr lang="pt-BR" dirty="0" err="1"/>
              <a:t>K</a:t>
            </a:r>
            <a:r>
              <a:rPr lang="pt-BR" dirty="0"/>
              <a:t> de maneira aleatória dentro de uma distribuição pré-definida.</a:t>
            </a:r>
          </a:p>
          <a:p>
            <a:pPr lvl="1"/>
            <a:r>
              <a:rPr lang="pt-BR" dirty="0"/>
              <a:t>Busca em grade consiste em escolher o K de maneira fixa, que pode ser linear, logarítmica ou algo que se repete.</a:t>
            </a:r>
          </a:p>
        </p:txBody>
      </p:sp>
    </p:spTree>
    <p:extLst>
      <p:ext uri="{BB962C8B-B14F-4D97-AF65-F5344CB8AC3E}">
        <p14:creationId xmlns:p14="http://schemas.microsoft.com/office/powerpoint/2010/main" val="2196196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DAE7-D76E-FB48-90CD-0D456FD2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Como escolher K?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4F510-6C4C-0146-A49C-EAB8C7AC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cada escolha, execute o algoritmo e compute uma medida de validação</a:t>
            </a:r>
          </a:p>
          <a:p>
            <a:r>
              <a:rPr lang="pt-BR" dirty="0"/>
              <a:t>Ao final de diversas execuções, escolha o </a:t>
            </a:r>
            <a:r>
              <a:rPr lang="pt-BR" dirty="0" err="1"/>
              <a:t>K</a:t>
            </a:r>
            <a:r>
              <a:rPr lang="pt-BR" dirty="0"/>
              <a:t> que resulta na melhor medida de validação.</a:t>
            </a:r>
          </a:p>
          <a:p>
            <a:r>
              <a:rPr lang="pt-BR" dirty="0"/>
              <a:t>Medida de validação? Existem...</a:t>
            </a:r>
          </a:p>
          <a:p>
            <a:pPr lvl="1"/>
            <a:r>
              <a:rPr lang="pt-BR" dirty="0" err="1"/>
              <a:t>S</a:t>
            </a:r>
            <a:r>
              <a:rPr lang="pt-BR" baseline="-25000" dirty="0" err="1"/>
              <a:t>w</a:t>
            </a:r>
            <a:endParaRPr lang="pt-BR" baseline="-25000" dirty="0"/>
          </a:p>
          <a:p>
            <a:pPr lvl="1"/>
            <a:r>
              <a:rPr lang="pt-BR" dirty="0"/>
              <a:t>S</a:t>
            </a:r>
            <a:r>
              <a:rPr lang="pt-BR" baseline="-25000" dirty="0"/>
              <a:t>b</a:t>
            </a:r>
          </a:p>
          <a:p>
            <a:pPr lvl="1"/>
            <a:r>
              <a:rPr lang="pt-BR" dirty="0" err="1"/>
              <a:t>S</a:t>
            </a:r>
            <a:r>
              <a:rPr lang="pt-BR" baseline="-25000" dirty="0" err="1"/>
              <a:t>w</a:t>
            </a:r>
            <a:r>
              <a:rPr lang="pt-BR" dirty="0"/>
              <a:t>/S</a:t>
            </a:r>
            <a:r>
              <a:rPr lang="pt-BR" baseline="-25000" dirty="0"/>
              <a:t>b</a:t>
            </a:r>
          </a:p>
          <a:p>
            <a:pPr lvl="1"/>
            <a:endParaRPr lang="pt-BR" baseline="-250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657593"/>
              </p:ext>
            </p:extLst>
          </p:nvPr>
        </p:nvGraphicFramePr>
        <p:xfrm>
          <a:off x="4644008" y="5113493"/>
          <a:ext cx="1474787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6" name="Equation" r:id="rId3" imgW="672840" imgH="431640" progId="Equation.3">
                  <p:embed/>
                </p:oleObj>
              </mc:Choice>
              <mc:Fallback>
                <p:oleObj name="Equation" r:id="rId3" imgW="672840" imgH="431640" progId="Equation.3">
                  <p:embed/>
                  <p:pic>
                    <p:nvPicPr>
                      <p:cNvPr id="1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5113493"/>
                        <a:ext cx="1474787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474865"/>
              </p:ext>
            </p:extLst>
          </p:nvPr>
        </p:nvGraphicFramePr>
        <p:xfrm>
          <a:off x="4644008" y="5932487"/>
          <a:ext cx="373380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7" name="Equation" r:id="rId5" imgW="1739880" imgH="431640" progId="Equation.3">
                  <p:embed/>
                </p:oleObj>
              </mc:Choice>
              <mc:Fallback>
                <p:oleObj name="Equation" r:id="rId5" imgW="1739880" imgH="431640" progId="Equation.3">
                  <p:embed/>
                  <p:pic>
                    <p:nvPicPr>
                      <p:cNvPr id="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5932487"/>
                        <a:ext cx="373380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0245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	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/>
              <a:t>k-Means algorithm is a simple yet popular method for clustering analysis.</a:t>
            </a:r>
          </a:p>
          <a:p>
            <a:r>
              <a:rPr lang="en-GB" altLang="en-US" dirty="0"/>
              <a:t>Its performance is determined by initialisation and appropriate distance measure.</a:t>
            </a:r>
          </a:p>
        </p:txBody>
      </p:sp>
    </p:spTree>
    <p:extLst>
      <p:ext uri="{BB962C8B-B14F-4D97-AF65-F5344CB8AC3E}">
        <p14:creationId xmlns:p14="http://schemas.microsoft.com/office/powerpoint/2010/main" val="18127324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classificar esses pontos?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905000" y="1905000"/>
          <a:ext cx="4648200" cy="293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Bitmap Image" r:id="rId3" imgW="3153215" imgH="1991003" progId="Paint.Picture">
                  <p:embed/>
                </p:oleObj>
              </mc:Choice>
              <mc:Fallback>
                <p:oleObj name="Bitmap Image" r:id="rId3" imgW="3153215" imgH="199100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905000"/>
                        <a:ext cx="4648200" cy="293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Line 6"/>
          <p:cNvSpPr>
            <a:spLocks noChangeShapeType="1"/>
          </p:cNvSpPr>
          <p:nvPr/>
        </p:nvSpPr>
        <p:spPr bwMode="auto">
          <a:xfrm>
            <a:off x="1905000" y="4876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1905000" y="1524000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1401763" y="5334000"/>
            <a:ext cx="6523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</a:pPr>
            <a:r>
              <a:rPr lang="pt-BR" sz="2800"/>
              <a:t>Por que estudar esse tipo de problema?</a:t>
            </a:r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14304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8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5C81-7F70-8B41-8F94-29472E2E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do </a:t>
            </a:r>
            <a:r>
              <a:rPr lang="pt-BR" dirty="0" err="1"/>
              <a:t>K-means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878A4-7B59-1849-9CEF-9071A9171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tudo que se quiser... </a:t>
            </a:r>
            <a:r>
              <a:rPr lang="pt-BR" dirty="0">
                <a:sym typeface="Wingdings" pitchFamily="2" charset="2"/>
              </a:rPr>
              <a:t>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800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imagens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1422" r="-214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8726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2" name="Rectangle 4">
            <a:extLst>
              <a:ext uri="{FF2B5EF4-FFF2-40B4-BE49-F238E27FC236}">
                <a16:creationId xmlns:a16="http://schemas.microsoft.com/office/drawing/2014/main" id="{B2140A1D-FEE5-6D46-8229-6B2198599C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Image segmentation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04133" name="Picture 653" descr="VTT-Imager_v1">
            <a:extLst>
              <a:ext uri="{FF2B5EF4-FFF2-40B4-BE49-F238E27FC236}">
                <a16:creationId xmlns:a16="http://schemas.microsoft.com/office/drawing/2014/main" id="{9A584043-0131-CC40-94A2-2D0579AA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24744"/>
            <a:ext cx="698500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4134" name="Line 6">
            <a:extLst>
              <a:ext uri="{FF2B5EF4-FFF2-40B4-BE49-F238E27FC236}">
                <a16:creationId xmlns:a16="http://schemas.microsoft.com/office/drawing/2014/main" id="{4EF8BDB8-E4E6-044E-9B4D-076AC0E278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576" y="3140869"/>
            <a:ext cx="431800" cy="7921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4135" name="Line 7">
            <a:extLst>
              <a:ext uri="{FF2B5EF4-FFF2-40B4-BE49-F238E27FC236}">
                <a16:creationId xmlns:a16="http://schemas.microsoft.com/office/drawing/2014/main" id="{3DCE947C-5D0F-5844-8CC3-CEFF6709B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4014" y="3140869"/>
            <a:ext cx="936625" cy="5762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4136" name="Rectangle 8">
            <a:extLst>
              <a:ext uri="{FF2B5EF4-FFF2-40B4-BE49-F238E27FC236}">
                <a16:creationId xmlns:a16="http://schemas.microsoft.com/office/drawing/2014/main" id="{75C45490-0BA6-6A42-9D11-AA520C889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226" y="2756694"/>
            <a:ext cx="35766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>
              <a:lnSpc>
                <a:spcPct val="80000"/>
              </a:lnSpc>
            </a:pP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Objects of different colors</a:t>
            </a:r>
          </a:p>
        </p:txBody>
      </p:sp>
      <p:sp>
        <p:nvSpPr>
          <p:cNvPr id="304137" name="Line 9">
            <a:extLst>
              <a:ext uri="{FF2B5EF4-FFF2-40B4-BE49-F238E27FC236}">
                <a16:creationId xmlns:a16="http://schemas.microsoft.com/office/drawing/2014/main" id="{C03ADBB7-793B-5244-8967-DBCE72D61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8114" y="3140869"/>
            <a:ext cx="433387" cy="18002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327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2" name="Picture 2">
            <a:extLst>
              <a:ext uri="{FF2B5EF4-FFF2-40B4-BE49-F238E27FC236}">
                <a16:creationId xmlns:a16="http://schemas.microsoft.com/office/drawing/2014/main" id="{2B394263-8963-1A43-83A7-A04761C8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9725"/>
            <a:ext cx="9142413" cy="272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63" name="Rectangle 3">
            <a:extLst>
              <a:ext uri="{FF2B5EF4-FFF2-40B4-BE49-F238E27FC236}">
                <a16:creationId xmlns:a16="http://schemas.microsoft.com/office/drawing/2014/main" id="{E4CE5150-9FF6-C744-824B-7ED2025C9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60350"/>
            <a:ext cx="83597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>
              <a:lnSpc>
                <a:spcPct val="119000"/>
              </a:lnSpc>
              <a:spcBef>
                <a:spcPct val="0"/>
              </a:spcBef>
              <a:defRPr sz="4400">
                <a:solidFill>
                  <a:srgbClr val="000000"/>
                </a:solidFill>
                <a:latin typeface="Times" pitchFamily="2" charset="0"/>
              </a:defRPr>
            </a:lvl1pPr>
            <a:lvl2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4572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9144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1371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18288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4D7752B-EC40-0442-BD41-5E91BEC3D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12875"/>
            <a:ext cx="8229600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19000"/>
              </a:lnSpc>
              <a:buChar char="•"/>
              <a:defRPr sz="3200">
                <a:solidFill>
                  <a:srgbClr val="000000"/>
                </a:solidFill>
                <a:latin typeface="Times" pitchFamily="2" charset="0"/>
              </a:defRPr>
            </a:lvl1pPr>
            <a:lvl2pPr marL="742950" indent="-285750">
              <a:lnSpc>
                <a:spcPct val="119000"/>
              </a:lnSpc>
              <a:spcBef>
                <a:spcPts val="700"/>
              </a:spcBef>
              <a:buChar char="–"/>
              <a:defRPr sz="2800">
                <a:solidFill>
                  <a:srgbClr val="000000"/>
                </a:solidFill>
                <a:latin typeface="Times" pitchFamily="2" charset="0"/>
              </a:defRPr>
            </a:lvl2pPr>
            <a:lvl3pPr marL="1143000" indent="-228600">
              <a:lnSpc>
                <a:spcPct val="119000"/>
              </a:lnSpc>
              <a:spcBef>
                <a:spcPts val="600"/>
              </a:spcBef>
              <a:buChar char="•"/>
              <a:defRPr sz="2400">
                <a:solidFill>
                  <a:srgbClr val="000000"/>
                </a:solidFill>
                <a:latin typeface="Times" pitchFamily="2" charset="0"/>
              </a:defRPr>
            </a:lvl3pPr>
            <a:lvl4pPr marL="1600200" indent="-228600">
              <a:lnSpc>
                <a:spcPct val="119000"/>
              </a:lnSpc>
              <a:spcBef>
                <a:spcPts val="500"/>
              </a:spcBef>
              <a:buChar char="–"/>
              <a:defRPr sz="2000">
                <a:solidFill>
                  <a:srgbClr val="000000"/>
                </a:solidFill>
                <a:latin typeface="Times" pitchFamily="2" charset="0"/>
              </a:defRPr>
            </a:lvl4pPr>
            <a:lvl5pPr marL="2057400" indent="-228600">
              <a:lnSpc>
                <a:spcPct val="119000"/>
              </a:lnSpc>
              <a:spcBef>
                <a:spcPts val="500"/>
              </a:spcBef>
              <a:buChar char="»"/>
              <a:defRPr sz="2000">
                <a:solidFill>
                  <a:srgbClr val="000000"/>
                </a:solidFill>
                <a:latin typeface="Times" pitchFamily="2" charset="0"/>
              </a:defRPr>
            </a:lvl5pPr>
            <a:lvl6pPr marL="25146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buChar char="»"/>
              <a:defRPr sz="2000">
                <a:solidFill>
                  <a:srgbClr val="000000"/>
                </a:solidFill>
                <a:latin typeface="Times" pitchFamily="2" charset="0"/>
              </a:defRPr>
            </a:lvl6pPr>
            <a:lvl7pPr marL="29718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buChar char="»"/>
              <a:defRPr sz="2000">
                <a:solidFill>
                  <a:srgbClr val="000000"/>
                </a:solidFill>
                <a:latin typeface="Times" pitchFamily="2" charset="0"/>
              </a:defRPr>
            </a:lvl7pPr>
            <a:lvl8pPr marL="34290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buChar char="»"/>
              <a:defRPr sz="2000">
                <a:solidFill>
                  <a:srgbClr val="000000"/>
                </a:solidFill>
                <a:latin typeface="Times" pitchFamily="2" charset="0"/>
              </a:defRPr>
            </a:lvl8pPr>
            <a:lvl9pPr marL="38862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buChar char="»"/>
              <a:defRPr sz="2000">
                <a:solidFill>
                  <a:srgbClr val="000000"/>
                </a:solidFill>
                <a:latin typeface="Times" pitchFamily="2" charset="0"/>
              </a:defRPr>
            </a:lvl9pPr>
          </a:lstStyle>
          <a:p>
            <a:pPr defTabSz="914400" eaLnBrk="1" hangingPunct="1">
              <a:lnSpc>
                <a:spcPct val="100000"/>
              </a:lnSpc>
              <a:buFont typeface="Times" pitchFamily="2" charset="0"/>
              <a:buNone/>
            </a:pPr>
            <a:endParaRPr lang="en-US" altLang="zh-TW" sz="2800" dirty="0">
              <a:ea typeface="PMingLiU" panose="02020500000000000000" pitchFamily="18" charset="-12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69C5C-5C28-114C-B97F-0D78883C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Applications of text clustering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86162-7888-6543-9E1E-2423FA05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Query relaxation</a:t>
            </a:r>
          </a:p>
          <a:p>
            <a:r>
              <a:rPr lang="en-US" altLang="zh-TW"/>
              <a:t>Spell-checking</a:t>
            </a:r>
          </a:p>
          <a:p>
            <a:r>
              <a:rPr lang="en-US" altLang="zh-TW"/>
              <a:t>Automatic categorization</a:t>
            </a:r>
          </a:p>
          <a:p>
            <a:r>
              <a:rPr lang="en-US" altLang="zh-TW"/>
              <a:t>Document similarity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2444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862E-3BD3-9148-A7DA-DE60DA412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Document clustering</a:t>
            </a:r>
            <a:endParaRPr lang="pt-BR" dirty="0"/>
          </a:p>
        </p:txBody>
      </p:sp>
      <p:sp>
        <p:nvSpPr>
          <p:cNvPr id="311299" name="Rectangle 3">
            <a:extLst>
              <a:ext uri="{FF2B5EF4-FFF2-40B4-BE49-F238E27FC236}">
                <a16:creationId xmlns:a16="http://schemas.microsoft.com/office/drawing/2014/main" id="{6AD017EC-9C99-E94D-9C61-9CA0800807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Motivation:</a:t>
            </a:r>
          </a:p>
          <a:p>
            <a:pPr lvl="1"/>
            <a:r>
              <a:rPr lang="en-US" altLang="en-US" dirty="0"/>
              <a:t>Group related documents based on their content</a:t>
            </a:r>
          </a:p>
          <a:p>
            <a:pPr lvl="1"/>
            <a:r>
              <a:rPr lang="en-US" altLang="en-US" dirty="0"/>
              <a:t>No predefined training set (taxonomy)</a:t>
            </a:r>
          </a:p>
          <a:p>
            <a:pPr lvl="1"/>
            <a:r>
              <a:rPr lang="en-US" altLang="en-US" dirty="0"/>
              <a:t>Generate a taxonomy at runtime</a:t>
            </a:r>
          </a:p>
          <a:p>
            <a:r>
              <a:rPr lang="en-US" altLang="en-US" dirty="0"/>
              <a:t>Clustering Process:</a:t>
            </a:r>
          </a:p>
          <a:p>
            <a:pPr lvl="1"/>
            <a:r>
              <a:rPr lang="en-US" altLang="en-US" dirty="0"/>
              <a:t>Data preprocessing: remove stop words, stem, feature extraction and lexical analysis</a:t>
            </a:r>
          </a:p>
          <a:p>
            <a:pPr lvl="1"/>
            <a:r>
              <a:rPr lang="en-US" altLang="en-US" dirty="0"/>
              <a:t>Define cost function and Perform clustering</a:t>
            </a:r>
          </a:p>
        </p:txBody>
      </p:sp>
      <p:sp>
        <p:nvSpPr>
          <p:cNvPr id="311300" name="Rectangle 4">
            <a:extLst>
              <a:ext uri="{FF2B5EF4-FFF2-40B4-BE49-F238E27FC236}">
                <a16:creationId xmlns:a16="http://schemas.microsoft.com/office/drawing/2014/main" id="{FBB64CCC-3145-1E48-85BA-382DA5A51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60350"/>
            <a:ext cx="83597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>
              <a:lnSpc>
                <a:spcPct val="119000"/>
              </a:lnSpc>
              <a:spcBef>
                <a:spcPct val="0"/>
              </a:spcBef>
              <a:defRPr sz="4400">
                <a:solidFill>
                  <a:srgbClr val="000000"/>
                </a:solidFill>
                <a:latin typeface="Times" pitchFamily="2" charset="0"/>
              </a:defRPr>
            </a:lvl1pPr>
            <a:lvl2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4572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9144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1371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18288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0976940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43E4-4280-F844-AA71-7946C4AE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Approximate string matching</a:t>
            </a:r>
            <a:endParaRPr lang="pt-BR" dirty="0"/>
          </a:p>
        </p:txBody>
      </p:sp>
      <p:graphicFrame>
        <p:nvGraphicFramePr>
          <p:cNvPr id="243748" name="Group 36">
            <a:extLst>
              <a:ext uri="{FF2B5EF4-FFF2-40B4-BE49-F238E27FC236}">
                <a16:creationId xmlns:a16="http://schemas.microsoft.com/office/drawing/2014/main" id="{4480EEFF-9FC0-3145-862C-28BD93C7FB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3458091"/>
              </p:ext>
            </p:extLst>
          </p:nvPr>
        </p:nvGraphicFramePr>
        <p:xfrm>
          <a:off x="3420616" y="1485899"/>
          <a:ext cx="4032449" cy="2514601"/>
        </p:xfrm>
        <a:graphic>
          <a:graphicData uri="http://schemas.openxmlformats.org/drawingml/2006/table">
            <a:tbl>
              <a:tblPr/>
              <a:tblGrid>
                <a:gridCol w="4032449">
                  <a:extLst>
                    <a:ext uri="{9D8B030D-6E8A-4147-A177-3AD203B41FA5}">
                      <a16:colId xmlns:a16="http://schemas.microsoft.com/office/drawing/2014/main" val="2023382175"/>
                    </a:ext>
                  </a:extLst>
                </a:gridCol>
              </a:tblGrid>
              <a:tr h="417513">
                <a:tc>
                  <a:txBody>
                    <a:bodyPr/>
                    <a:lstStyle>
                      <a:lvl1pPr>
                        <a:lnSpc>
                          <a:spcPct val="119000"/>
                        </a:lnSpc>
                        <a:defRPr sz="28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1pPr>
                      <a:lvl2pPr marL="742950" indent="-285750">
                        <a:lnSpc>
                          <a:spcPct val="119000"/>
                        </a:lnSpc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2pPr>
                      <a:lvl3pPr marL="1143000" indent="-228600">
                        <a:lnSpc>
                          <a:spcPct val="119000"/>
                        </a:lnSpc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3pPr>
                      <a:lvl4pPr marL="16002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4pPr>
                      <a:lvl5pPr marL="20574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5pPr>
                      <a:lvl6pPr marL="25146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6pPr>
                      <a:lvl7pPr marL="29718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7pPr>
                      <a:lvl8pPr marL="34290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8pPr>
                      <a:lvl9pPr marL="38862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Keanu Reeves</a:t>
                      </a:r>
                    </a:p>
                  </a:txBody>
                  <a:tcPr marL="206679" marR="206679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52427"/>
                  </a:ext>
                </a:extLst>
              </a:tr>
              <a:tr h="422275">
                <a:tc>
                  <a:txBody>
                    <a:bodyPr/>
                    <a:lstStyle>
                      <a:lvl1pPr>
                        <a:lnSpc>
                          <a:spcPct val="119000"/>
                        </a:lnSpc>
                        <a:defRPr sz="28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1pPr>
                      <a:lvl2pPr marL="742950" indent="-285750">
                        <a:lnSpc>
                          <a:spcPct val="119000"/>
                        </a:lnSpc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2pPr>
                      <a:lvl3pPr marL="1143000" indent="-228600">
                        <a:lnSpc>
                          <a:spcPct val="119000"/>
                        </a:lnSpc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3pPr>
                      <a:lvl4pPr marL="16002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4pPr>
                      <a:lvl5pPr marL="20574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5pPr>
                      <a:lvl6pPr marL="25146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6pPr>
                      <a:lvl7pPr marL="29718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7pPr>
                      <a:lvl8pPr marL="34290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8pPr>
                      <a:lvl9pPr marL="38862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Samuel Jackson</a:t>
                      </a:r>
                    </a:p>
                  </a:txBody>
                  <a:tcPr marL="206679" marR="206679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340765"/>
                  </a:ext>
                </a:extLst>
              </a:tr>
              <a:tr h="417513">
                <a:tc>
                  <a:txBody>
                    <a:bodyPr/>
                    <a:lstStyle>
                      <a:lvl1pPr>
                        <a:lnSpc>
                          <a:spcPct val="119000"/>
                        </a:lnSpc>
                        <a:defRPr sz="28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1pPr>
                      <a:lvl2pPr marL="742950" indent="-285750">
                        <a:lnSpc>
                          <a:spcPct val="119000"/>
                        </a:lnSpc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2pPr>
                      <a:lvl3pPr marL="1143000" indent="-228600">
                        <a:lnSpc>
                          <a:spcPct val="119000"/>
                        </a:lnSpc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3pPr>
                      <a:lvl4pPr marL="16002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4pPr>
                      <a:lvl5pPr marL="20574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5pPr>
                      <a:lvl6pPr marL="25146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6pPr>
                      <a:lvl7pPr marL="29718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7pPr>
                      <a:lvl8pPr marL="34290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8pPr>
                      <a:lvl9pPr marL="38862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Arnold Schwarzenegger</a:t>
                      </a:r>
                    </a:p>
                  </a:txBody>
                  <a:tcPr marL="206679" marR="206679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7194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lnSpc>
                          <a:spcPct val="119000"/>
                        </a:lnSpc>
                        <a:defRPr sz="28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1pPr>
                      <a:lvl2pPr marL="742950" indent="-285750">
                        <a:lnSpc>
                          <a:spcPct val="119000"/>
                        </a:lnSpc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2pPr>
                      <a:lvl3pPr marL="1143000" indent="-228600">
                        <a:lnSpc>
                          <a:spcPct val="119000"/>
                        </a:lnSpc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3pPr>
                      <a:lvl4pPr marL="16002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4pPr>
                      <a:lvl5pPr marL="20574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5pPr>
                      <a:lvl6pPr marL="25146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6pPr>
                      <a:lvl7pPr marL="29718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7pPr>
                      <a:lvl8pPr marL="34290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8pPr>
                      <a:lvl9pPr marL="38862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H. Norman </a:t>
                      </a:r>
                      <a:r>
                        <a:rPr kumimoji="0" lang="en-US" altLang="zh-CN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Schwarfkopf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206679" marR="206679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504175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lnSpc>
                          <a:spcPct val="119000"/>
                        </a:lnSpc>
                        <a:defRPr sz="28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1pPr>
                      <a:lvl2pPr marL="742950" indent="-285750">
                        <a:lnSpc>
                          <a:spcPct val="119000"/>
                        </a:lnSpc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2pPr>
                      <a:lvl3pPr marL="1143000" indent="-228600">
                        <a:lnSpc>
                          <a:spcPct val="119000"/>
                        </a:lnSpc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3pPr>
                      <a:lvl4pPr marL="16002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4pPr>
                      <a:lvl5pPr marL="20574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5pPr>
                      <a:lvl6pPr marL="25146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6pPr>
                      <a:lvl7pPr marL="29718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7pPr>
                      <a:lvl8pPr marL="34290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8pPr>
                      <a:lvl9pPr marL="38862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Bernard Schwartz </a:t>
                      </a:r>
                    </a:p>
                  </a:txBody>
                  <a:tcPr marL="206679" marR="206679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208859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lnSpc>
                          <a:spcPct val="119000"/>
                        </a:lnSpc>
                        <a:defRPr sz="28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1pPr>
                      <a:lvl2pPr marL="742950" indent="-285750">
                        <a:lnSpc>
                          <a:spcPct val="119000"/>
                        </a:lnSpc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2pPr>
                      <a:lvl3pPr marL="1143000" indent="-228600">
                        <a:lnSpc>
                          <a:spcPct val="119000"/>
                        </a:lnSpc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3pPr>
                      <a:lvl4pPr marL="16002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4pPr>
                      <a:lvl5pPr marL="2057400" indent="-228600">
                        <a:lnSpc>
                          <a:spcPct val="119000"/>
                        </a:lnSpc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5pPr>
                      <a:lvl6pPr marL="25146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6pPr>
                      <a:lvl7pPr marL="29718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7pPr>
                      <a:lvl8pPr marL="34290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8pPr>
                      <a:lvl9pPr marL="3886200" indent="-228600" eaLnBrk="0" fontAlgn="base" hangingPunct="0">
                        <a:lnSpc>
                          <a:spcPct val="119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defRPr>
                          <a:solidFill>
                            <a:srgbClr val="000000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" pitchFamily="2" charset="0"/>
                        <a:buNone/>
                        <a:tabLst/>
                      </a:pPr>
                      <a:r>
                        <a:rPr kumimoji="0" lang="fi-FI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…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206679" marR="206679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043666"/>
                  </a:ext>
                </a:extLst>
              </a:tr>
            </a:tbl>
          </a:graphicData>
        </a:graphic>
      </p:graphicFrame>
      <p:graphicFrame>
        <p:nvGraphicFramePr>
          <p:cNvPr id="243733" name="Object 23">
            <a:extLst>
              <a:ext uri="{FF2B5EF4-FFF2-40B4-BE49-F238E27FC236}">
                <a16:creationId xmlns:a16="http://schemas.microsoft.com/office/drawing/2014/main" id="{2E849C46-9F48-2541-A83F-40C543474606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0" y="1374775"/>
          <a:ext cx="1441450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name="Bitmap Image" r:id="rId5" imgW="4089400" imgH="4013200" progId="Paint.Picture">
                  <p:embed/>
                </p:oleObj>
              </mc:Choice>
              <mc:Fallback>
                <p:oleObj name="Bitmap Image" r:id="rId5" imgW="4089400" imgH="4013200" progId="Paint.Picture">
                  <p:embed/>
                  <p:pic>
                    <p:nvPicPr>
                      <p:cNvPr id="243733" name="Object 23">
                        <a:extLst>
                          <a:ext uri="{FF2B5EF4-FFF2-40B4-BE49-F238E27FC236}">
                            <a16:creationId xmlns:a16="http://schemas.microsoft.com/office/drawing/2014/main" id="{2E849C46-9F48-2541-A83F-40C5434746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74775"/>
                        <a:ext cx="1441450" cy="141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30" name="Text Box 19">
            <a:extLst>
              <a:ext uri="{FF2B5EF4-FFF2-40B4-BE49-F238E27FC236}">
                <a16:creationId xmlns:a16="http://schemas.microsoft.com/office/drawing/2014/main" id="{07926855-6A3E-F642-B7C8-C6F6117FB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2743200"/>
            <a:ext cx="1892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Schwarrzenger</a:t>
            </a:r>
          </a:p>
        </p:txBody>
      </p:sp>
      <p:sp>
        <p:nvSpPr>
          <p:cNvPr id="243731" name="Line 20">
            <a:extLst>
              <a:ext uri="{FF2B5EF4-FFF2-40B4-BE49-F238E27FC236}">
                <a16:creationId xmlns:a16="http://schemas.microsoft.com/office/drawing/2014/main" id="{8E2E04C8-6ABF-D445-A1F4-6178AA36DF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1413" y="2522536"/>
            <a:ext cx="1296491" cy="401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243732" name="Rectangle 22">
            <a:extLst>
              <a:ext uri="{FF2B5EF4-FFF2-40B4-BE49-F238E27FC236}">
                <a16:creationId xmlns:a16="http://schemas.microsoft.com/office/drawing/2014/main" id="{7A752CE7-9B2B-6147-9F68-6BA5508AC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657" y="4221163"/>
            <a:ext cx="3889375" cy="2376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1700" b="1" dirty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Query errors</a:t>
            </a:r>
          </a:p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1500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Limited knowledge about data</a:t>
            </a:r>
          </a:p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1500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Typos</a:t>
            </a:r>
          </a:p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1500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Limited input device (cell phone) input</a:t>
            </a:r>
          </a:p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1700" b="1" dirty="0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Data errors</a:t>
            </a:r>
          </a:p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1500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Typos</a:t>
            </a:r>
          </a:p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1500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Web data</a:t>
            </a:r>
          </a:p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1500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OCR</a:t>
            </a:r>
          </a:p>
        </p:txBody>
      </p:sp>
      <p:sp>
        <p:nvSpPr>
          <p:cNvPr id="68633" name="Rectangle 25">
            <a:extLst>
              <a:ext uri="{FF2B5EF4-FFF2-40B4-BE49-F238E27FC236}">
                <a16:creationId xmlns:a16="http://schemas.microsoft.com/office/drawing/2014/main" id="{0730A1E0-4752-314D-89BF-551FFC7E0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4221163"/>
            <a:ext cx="3889375" cy="2016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</a:extLst>
        </p:spPr>
        <p:txBody>
          <a:bodyPr/>
          <a:lstStyle>
            <a:lvl1pPr marL="342900" indent="-342900"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600" b="1">
                <a:solidFill>
                  <a:srgbClr val="0000F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Similarity functions:</a:t>
            </a:r>
          </a:p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Edit distance</a:t>
            </a:r>
          </a:p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Q-gram</a:t>
            </a:r>
          </a:p>
          <a:p>
            <a:pPr defTabSz="914400" eaLnBrk="1" hangingPunct="1">
              <a:lnSpc>
                <a:spcPct val="10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altLang="zh-CN" sz="2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Cosine</a:t>
            </a:r>
          </a:p>
        </p:txBody>
      </p:sp>
      <p:sp>
        <p:nvSpPr>
          <p:cNvPr id="243737" name="Rectangle 25">
            <a:extLst>
              <a:ext uri="{FF2B5EF4-FFF2-40B4-BE49-F238E27FC236}">
                <a16:creationId xmlns:a16="http://schemas.microsoft.com/office/drawing/2014/main" id="{4A26AA57-1869-154D-ABFB-6330412E7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17475"/>
            <a:ext cx="83597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>
              <a:lnSpc>
                <a:spcPct val="119000"/>
              </a:lnSpc>
              <a:spcBef>
                <a:spcPct val="0"/>
              </a:spcBef>
              <a:defRPr sz="4400">
                <a:solidFill>
                  <a:srgbClr val="000000"/>
                </a:solidFill>
                <a:latin typeface="Times" pitchFamily="2" charset="0"/>
              </a:defRPr>
            </a:lvl1pPr>
            <a:lvl2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4572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9144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1371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18288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2" charset="0"/>
              <a:defRPr sz="4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</a:pPr>
            <a:endParaRPr lang="en-US" altLang="en-US" sz="32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609372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731" name="Picture 3">
            <a:extLst>
              <a:ext uri="{FF2B5EF4-FFF2-40B4-BE49-F238E27FC236}">
                <a16:creationId xmlns:a16="http://schemas.microsoft.com/office/drawing/2014/main" id="{FCD11924-3B0C-9542-8794-D56DE85C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412875"/>
            <a:ext cx="7486650" cy="521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9733" name="Rectangle 5">
            <a:extLst>
              <a:ext uri="{FF2B5EF4-FFF2-40B4-BE49-F238E27FC236}">
                <a16:creationId xmlns:a16="http://schemas.microsoft.com/office/drawing/2014/main" id="{3021FF74-2A4C-B443-A9E4-3BA35DEB62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 of time-series</a:t>
            </a:r>
          </a:p>
        </p:txBody>
      </p:sp>
    </p:spTree>
    <p:extLst>
      <p:ext uri="{BB962C8B-B14F-4D97-AF65-F5344CB8AC3E}">
        <p14:creationId xmlns:p14="http://schemas.microsoft.com/office/powerpoint/2010/main" val="2931144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>
            <a:extLst>
              <a:ext uri="{FF2B5EF4-FFF2-40B4-BE49-F238E27FC236}">
                <a16:creationId xmlns:a16="http://schemas.microsoft.com/office/drawing/2014/main" id="{559F709F-6028-8C4C-93C7-B6B5458955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 of GPS trajectories</a:t>
            </a:r>
          </a:p>
        </p:txBody>
      </p:sp>
      <p:pic>
        <p:nvPicPr>
          <p:cNvPr id="5" name="Picture 3" descr="tmp">
            <a:extLst>
              <a:ext uri="{FF2B5EF4-FFF2-40B4-BE49-F238E27FC236}">
                <a16:creationId xmlns:a16="http://schemas.microsoft.com/office/drawing/2014/main" id="{5AB835DD-EC35-BA4C-9114-0E910DE62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6501" y="1981200"/>
            <a:ext cx="4985723" cy="4114800"/>
          </a:xfrm>
        </p:spPr>
      </p:pic>
    </p:spTree>
    <p:extLst>
      <p:ext uri="{BB962C8B-B14F-4D97-AF65-F5344CB8AC3E}">
        <p14:creationId xmlns:p14="http://schemas.microsoft.com/office/powerpoint/2010/main" val="250095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4" name="Picture 2" descr="users_locations">
            <a:extLst>
              <a:ext uri="{FF2B5EF4-FFF2-40B4-BE49-F238E27FC236}">
                <a16:creationId xmlns:a16="http://schemas.microsoft.com/office/drawing/2014/main" id="{F58D6997-11A3-8541-AC9B-E5AC58E3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38250"/>
            <a:ext cx="7177088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9795" name="Rectangle 3">
            <a:extLst>
              <a:ext uri="{FF2B5EF4-FFF2-40B4-BE49-F238E27FC236}">
                <a16:creationId xmlns:a16="http://schemas.microsoft.com/office/drawing/2014/main" id="{C66593B9-87E1-5449-9BD6-149FAC2F42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Density clusters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89796" name="Oval 4">
            <a:extLst>
              <a:ext uri="{FF2B5EF4-FFF2-40B4-BE49-F238E27FC236}">
                <a16:creationId xmlns:a16="http://schemas.microsoft.com/office/drawing/2014/main" id="{B68EB092-1195-6A4E-A232-7BF12E62CD60}"/>
              </a:ext>
            </a:extLst>
          </p:cNvPr>
          <p:cNvSpPr>
            <a:spLocks noChangeArrowheads="1"/>
          </p:cNvSpPr>
          <p:nvPr/>
        </p:nvSpPr>
        <p:spPr bwMode="auto">
          <a:xfrm rot="3926199">
            <a:off x="4224412" y="4304507"/>
            <a:ext cx="454025" cy="385762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9797" name="Oval 5">
            <a:extLst>
              <a:ext uri="{FF2B5EF4-FFF2-40B4-BE49-F238E27FC236}">
                <a16:creationId xmlns:a16="http://schemas.microsoft.com/office/drawing/2014/main" id="{93D92BC6-67F2-884E-A962-535C5D9DB525}"/>
              </a:ext>
            </a:extLst>
          </p:cNvPr>
          <p:cNvSpPr>
            <a:spLocks noChangeArrowheads="1"/>
          </p:cNvSpPr>
          <p:nvPr/>
        </p:nvSpPr>
        <p:spPr bwMode="auto">
          <a:xfrm rot="3519547">
            <a:off x="4468093" y="3252788"/>
            <a:ext cx="360363" cy="280988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9798" name="Oval 6">
            <a:extLst>
              <a:ext uri="{FF2B5EF4-FFF2-40B4-BE49-F238E27FC236}">
                <a16:creationId xmlns:a16="http://schemas.microsoft.com/office/drawing/2014/main" id="{AB1C2839-BF53-5540-8CB2-D48BE82867B7}"/>
              </a:ext>
            </a:extLst>
          </p:cNvPr>
          <p:cNvSpPr>
            <a:spLocks noChangeArrowheads="1"/>
          </p:cNvSpPr>
          <p:nvPr/>
        </p:nvSpPr>
        <p:spPr bwMode="auto">
          <a:xfrm rot="20123240">
            <a:off x="5198344" y="4141788"/>
            <a:ext cx="165100" cy="29527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9799" name="Oval 7">
            <a:extLst>
              <a:ext uri="{FF2B5EF4-FFF2-40B4-BE49-F238E27FC236}">
                <a16:creationId xmlns:a16="http://schemas.microsoft.com/office/drawing/2014/main" id="{2A533CCD-DAEA-9344-9E70-5480AD17CC9D}"/>
              </a:ext>
            </a:extLst>
          </p:cNvPr>
          <p:cNvSpPr>
            <a:spLocks noChangeArrowheads="1"/>
          </p:cNvSpPr>
          <p:nvPr/>
        </p:nvSpPr>
        <p:spPr bwMode="auto">
          <a:xfrm rot="6719364">
            <a:off x="5297563" y="3967956"/>
            <a:ext cx="254000" cy="185737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9800" name="Oval 8">
            <a:extLst>
              <a:ext uri="{FF2B5EF4-FFF2-40B4-BE49-F238E27FC236}">
                <a16:creationId xmlns:a16="http://schemas.microsoft.com/office/drawing/2014/main" id="{F0186283-91AE-2948-A437-67DA0E0ABEB1}"/>
              </a:ext>
            </a:extLst>
          </p:cNvPr>
          <p:cNvSpPr>
            <a:spLocks noChangeArrowheads="1"/>
          </p:cNvSpPr>
          <p:nvPr/>
        </p:nvSpPr>
        <p:spPr bwMode="auto">
          <a:xfrm rot="1826678">
            <a:off x="7452594" y="5130800"/>
            <a:ext cx="238125" cy="242888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9801" name="Oval 9">
            <a:extLst>
              <a:ext uri="{FF2B5EF4-FFF2-40B4-BE49-F238E27FC236}">
                <a16:creationId xmlns:a16="http://schemas.microsoft.com/office/drawing/2014/main" id="{60221D1A-C6F0-8646-98F2-5313A92CCD54}"/>
              </a:ext>
            </a:extLst>
          </p:cNvPr>
          <p:cNvSpPr>
            <a:spLocks noChangeArrowheads="1"/>
          </p:cNvSpPr>
          <p:nvPr/>
        </p:nvSpPr>
        <p:spPr bwMode="auto">
          <a:xfrm rot="7031029">
            <a:off x="5615062" y="3825082"/>
            <a:ext cx="936625" cy="144462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9802" name="Oval 10">
            <a:extLst>
              <a:ext uri="{FF2B5EF4-FFF2-40B4-BE49-F238E27FC236}">
                <a16:creationId xmlns:a16="http://schemas.microsoft.com/office/drawing/2014/main" id="{38AF1890-548F-1D49-B687-9E49C0D05705}"/>
              </a:ext>
            </a:extLst>
          </p:cNvPr>
          <p:cNvSpPr>
            <a:spLocks noChangeArrowheads="1"/>
          </p:cNvSpPr>
          <p:nvPr/>
        </p:nvSpPr>
        <p:spPr bwMode="auto">
          <a:xfrm rot="6719364">
            <a:off x="6073056" y="3806825"/>
            <a:ext cx="287338" cy="287338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9803" name="Oval 11">
            <a:extLst>
              <a:ext uri="{FF2B5EF4-FFF2-40B4-BE49-F238E27FC236}">
                <a16:creationId xmlns:a16="http://schemas.microsoft.com/office/drawing/2014/main" id="{9E63309C-C1AB-8647-A3EE-DE7CC3A8BAAC}"/>
              </a:ext>
            </a:extLst>
          </p:cNvPr>
          <p:cNvSpPr>
            <a:spLocks noChangeArrowheads="1"/>
          </p:cNvSpPr>
          <p:nvPr/>
        </p:nvSpPr>
        <p:spPr bwMode="auto">
          <a:xfrm rot="11938596">
            <a:off x="4785594" y="4797425"/>
            <a:ext cx="212725" cy="16827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9804" name="Line 12">
            <a:extLst>
              <a:ext uri="{FF2B5EF4-FFF2-40B4-BE49-F238E27FC236}">
                <a16:creationId xmlns:a16="http://schemas.microsoft.com/office/drawing/2014/main" id="{3AA3444B-0213-014B-B8DC-416EFC6D2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2144" y="2781300"/>
            <a:ext cx="647700" cy="431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9805" name="Line 13">
            <a:extLst>
              <a:ext uri="{FF2B5EF4-FFF2-40B4-BE49-F238E27FC236}">
                <a16:creationId xmlns:a16="http://schemas.microsoft.com/office/drawing/2014/main" id="{136D71F8-2A56-9C40-ACA9-AE5679454F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1781" y="3933825"/>
            <a:ext cx="647700" cy="431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9806" name="Line 14">
            <a:extLst>
              <a:ext uri="{FF2B5EF4-FFF2-40B4-BE49-F238E27FC236}">
                <a16:creationId xmlns:a16="http://schemas.microsoft.com/office/drawing/2014/main" id="{AC93FB5E-C84A-174E-89B1-13C97BA22A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9481" y="4941888"/>
            <a:ext cx="576263" cy="431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9807" name="Line 15">
            <a:extLst>
              <a:ext uri="{FF2B5EF4-FFF2-40B4-BE49-F238E27FC236}">
                <a16:creationId xmlns:a16="http://schemas.microsoft.com/office/drawing/2014/main" id="{B121E924-3F06-A248-8529-8A18F26D65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1506" y="3573463"/>
            <a:ext cx="720725" cy="2873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9808" name="Line 16">
            <a:extLst>
              <a:ext uri="{FF2B5EF4-FFF2-40B4-BE49-F238E27FC236}">
                <a16:creationId xmlns:a16="http://schemas.microsoft.com/office/drawing/2014/main" id="{FF18CDEF-7DE4-E446-9FA1-5B12A41FF9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931" y="2924175"/>
            <a:ext cx="431800" cy="7921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9810" name="Line 18">
            <a:extLst>
              <a:ext uri="{FF2B5EF4-FFF2-40B4-BE49-F238E27FC236}">
                <a16:creationId xmlns:a16="http://schemas.microsoft.com/office/drawing/2014/main" id="{D274B0C4-8A00-1B4A-BC15-F4F513D8E1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5969" y="5300663"/>
            <a:ext cx="865187" cy="1444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9811" name="Line 19">
            <a:extLst>
              <a:ext uri="{FF2B5EF4-FFF2-40B4-BE49-F238E27FC236}">
                <a16:creationId xmlns:a16="http://schemas.microsoft.com/office/drawing/2014/main" id="{62098A09-EE92-9F44-B1CD-71B2F21CBD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7906" y="4294188"/>
            <a:ext cx="215900" cy="7905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9812" name="Rectangle 20">
            <a:extLst>
              <a:ext uri="{FF2B5EF4-FFF2-40B4-BE49-F238E27FC236}">
                <a16:creationId xmlns:a16="http://schemas.microsoft.com/office/drawing/2014/main" id="{96FBBC05-80D8-5149-8263-E3D1499A8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019" y="5084763"/>
            <a:ext cx="119221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>
            <a:spAutoFit/>
          </a:bodyPr>
          <a:lstStyle>
            <a:lvl1pPr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>
              <a:lnSpc>
                <a:spcPct val="80000"/>
              </a:lnSpc>
            </a:pPr>
            <a: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  <a:t>Homes </a:t>
            </a:r>
            <a:b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</a:br>
            <a: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  <a:t>of users</a:t>
            </a:r>
          </a:p>
        </p:txBody>
      </p:sp>
      <p:sp>
        <p:nvSpPr>
          <p:cNvPr id="289813" name="Rectangle 21">
            <a:extLst>
              <a:ext uri="{FF2B5EF4-FFF2-40B4-BE49-F238E27FC236}">
                <a16:creationId xmlns:a16="http://schemas.microsoft.com/office/drawing/2014/main" id="{81D848F3-B8B7-D241-94AD-BA0471A29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706" y="5300663"/>
            <a:ext cx="8461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>
              <a:lnSpc>
                <a:spcPct val="80000"/>
              </a:lnSpc>
            </a:pPr>
            <a: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  <a:t>Shop</a:t>
            </a:r>
          </a:p>
        </p:txBody>
      </p:sp>
      <p:sp>
        <p:nvSpPr>
          <p:cNvPr id="289814" name="Rectangle 22">
            <a:extLst>
              <a:ext uri="{FF2B5EF4-FFF2-40B4-BE49-F238E27FC236}">
                <a16:creationId xmlns:a16="http://schemas.microsoft.com/office/drawing/2014/main" id="{3357D90A-E44E-5148-9116-7064A127F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644" y="2276475"/>
            <a:ext cx="13779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>
              <a:lnSpc>
                <a:spcPct val="80000"/>
              </a:lnSpc>
            </a:pPr>
            <a: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  <a:t>Walking </a:t>
            </a:r>
            <a:b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</a:br>
            <a: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  <a:t>street</a:t>
            </a:r>
          </a:p>
        </p:txBody>
      </p:sp>
      <p:sp>
        <p:nvSpPr>
          <p:cNvPr id="289815" name="Rectangle 23">
            <a:extLst>
              <a:ext uri="{FF2B5EF4-FFF2-40B4-BE49-F238E27FC236}">
                <a16:creationId xmlns:a16="http://schemas.microsoft.com/office/drawing/2014/main" id="{01A52F36-4F1F-8048-8277-28A3CE41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3669" y="3209925"/>
            <a:ext cx="11652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>
              <a:lnSpc>
                <a:spcPct val="80000"/>
              </a:lnSpc>
            </a:pPr>
            <a: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  <a:t>Market</a:t>
            </a:r>
            <a:b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</a:br>
            <a: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  <a:t>place</a:t>
            </a:r>
          </a:p>
        </p:txBody>
      </p:sp>
      <p:sp>
        <p:nvSpPr>
          <p:cNvPr id="289816" name="Rectangle 24">
            <a:extLst>
              <a:ext uri="{FF2B5EF4-FFF2-40B4-BE49-F238E27FC236}">
                <a16:creationId xmlns:a16="http://schemas.microsoft.com/office/drawing/2014/main" id="{25BE8434-C9DD-7C44-83FC-E217EFEAB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419" y="2392363"/>
            <a:ext cx="91281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>
              <a:lnSpc>
                <a:spcPct val="80000"/>
              </a:lnSpc>
            </a:pPr>
            <a: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  <a:t>Swim</a:t>
            </a:r>
            <a:b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</a:br>
            <a: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  <a:t>hall</a:t>
            </a:r>
          </a:p>
        </p:txBody>
      </p:sp>
      <p:sp>
        <p:nvSpPr>
          <p:cNvPr id="289818" name="Rectangle 26">
            <a:extLst>
              <a:ext uri="{FF2B5EF4-FFF2-40B4-BE49-F238E27FC236}">
                <a16:creationId xmlns:a16="http://schemas.microsoft.com/office/drawing/2014/main" id="{C3034B3E-4F75-2645-962D-04EF1736A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919" y="3473450"/>
            <a:ext cx="114776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19000"/>
              </a:lnSpc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>
              <a:lnSpc>
                <a:spcPct val="80000"/>
              </a:lnSpc>
            </a:pPr>
            <a: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  <a:t>Science</a:t>
            </a:r>
            <a:b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</a:br>
            <a:r>
              <a:rPr lang="en-GB" altLang="zh-CN" b="1">
                <a:solidFill>
                  <a:schemeClr val="accent2"/>
                </a:solidFill>
                <a:ea typeface="SimSun" panose="02010600030101010101" pitchFamily="2" charset="-122"/>
              </a:rPr>
              <a:t>park</a:t>
            </a:r>
          </a:p>
        </p:txBody>
      </p:sp>
    </p:spTree>
    <p:extLst>
      <p:ext uri="{BB962C8B-B14F-4D97-AF65-F5344CB8AC3E}">
        <p14:creationId xmlns:p14="http://schemas.microsoft.com/office/powerpoint/2010/main" val="2871398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 no </a:t>
            </a:r>
            <a:r>
              <a:rPr lang="es-ES" dirty="0" err="1"/>
              <a:t>Matlab</a:t>
            </a:r>
            <a:r>
              <a:rPr lang="es-ES" dirty="0"/>
              <a:t>?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rcRect l="-24058" r="-24058"/>
          <a:stretch>
            <a:fillRect/>
          </a:stretch>
        </p:blipFill>
        <p:spPr/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0BEE5-E34E-2D41-B266-C0D1C61265C3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6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Aprendizagem Não-Supervisionada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Primeiro, coletar e rotular bases de dados pode ser extremamente caro.</a:t>
            </a:r>
          </a:p>
          <a:p>
            <a:pPr lvl="1"/>
            <a:r>
              <a:rPr lang="pt-BR"/>
              <a:t>Ex: Gravar voz é barato, mas rotular todo o material gravado é caro.</a:t>
            </a:r>
          </a:p>
          <a:p>
            <a:r>
              <a:rPr lang="pt-BR"/>
              <a:t>Segundo, muitas vezes não se tem conhecimento das classes envolvidas.</a:t>
            </a:r>
          </a:p>
          <a:p>
            <a:pPr lvl="1"/>
            <a:r>
              <a:rPr lang="pt-BR"/>
              <a:t>Trabalho exploratório nos dados</a:t>
            </a:r>
            <a:br>
              <a:rPr lang="pt-BR"/>
            </a:br>
            <a:r>
              <a:rPr lang="pt-BR"/>
              <a:t>(ex. Data Mining.)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557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 no Python?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Sintaxe</a:t>
            </a:r>
            <a:r>
              <a:rPr lang="es-ES" dirty="0"/>
              <a:t>:</a:t>
            </a:r>
          </a:p>
          <a:p>
            <a:pPr marL="457200" lvl="1" indent="0">
              <a:buNone/>
            </a:pPr>
            <a:r>
              <a:rPr lang="en-US" sz="2000" dirty="0">
                <a:latin typeface="Courier" pitchFamily="2" charset="0"/>
              </a:rPr>
              <a:t>from </a:t>
            </a:r>
            <a:r>
              <a:rPr lang="en-US" sz="2000" dirty="0" err="1">
                <a:latin typeface="Courier" pitchFamily="2" charset="0"/>
              </a:rPr>
              <a:t>sklearn.cluster</a:t>
            </a:r>
            <a:r>
              <a:rPr lang="en-US" sz="2000" dirty="0">
                <a:latin typeface="Courier" pitchFamily="2" charset="0"/>
              </a:rPr>
              <a:t> import </a:t>
            </a:r>
            <a:r>
              <a:rPr lang="en-US" sz="2000" dirty="0" err="1">
                <a:latin typeface="Courier" pitchFamily="2" charset="0"/>
              </a:rPr>
              <a:t>Kmeans</a:t>
            </a:r>
            <a:endParaRPr lang="en-US" sz="20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2000" dirty="0" err="1">
                <a:latin typeface="Courier" pitchFamily="2" charset="0"/>
              </a:rPr>
              <a:t>kmeans</a:t>
            </a:r>
            <a:r>
              <a:rPr lang="en-US" sz="2000" dirty="0">
                <a:latin typeface="Courier" pitchFamily="2" charset="0"/>
              </a:rPr>
              <a:t> = </a:t>
            </a:r>
            <a:r>
              <a:rPr lang="en-US" sz="2000" dirty="0" err="1">
                <a:latin typeface="Courier" pitchFamily="2" charset="0"/>
              </a:rPr>
              <a:t>KMeans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 err="1">
                <a:latin typeface="Courier" pitchFamily="2" charset="0"/>
              </a:rPr>
              <a:t>n_clusters</a:t>
            </a:r>
            <a:r>
              <a:rPr lang="en-US" sz="2000" dirty="0">
                <a:latin typeface="Courier" pitchFamily="2" charset="0"/>
              </a:rPr>
              <a:t> = 3, </a:t>
            </a:r>
            <a:r>
              <a:rPr lang="en-US" sz="2000" dirty="0" err="1">
                <a:latin typeface="Courier" pitchFamily="2" charset="0"/>
              </a:rPr>
              <a:t>init</a:t>
            </a:r>
            <a:r>
              <a:rPr lang="en-US" sz="2000" dirty="0">
                <a:latin typeface="Courier" pitchFamily="2" charset="0"/>
              </a:rPr>
              <a:t> = 'random’)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" pitchFamily="2" charset="0"/>
              </a:rPr>
              <a:t>kmeans.fit</a:t>
            </a:r>
            <a:r>
              <a:rPr lang="en-US" sz="2000" dirty="0">
                <a:latin typeface="Courier" pitchFamily="2" charset="0"/>
              </a:rPr>
              <a:t>(X)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" pitchFamily="2" charset="0"/>
              </a:rPr>
              <a:t>kmeans.cluster_centers</a:t>
            </a:r>
            <a:r>
              <a:rPr lang="en-US" sz="2000" dirty="0">
                <a:latin typeface="Courier" pitchFamily="2" charset="0"/>
              </a:rPr>
              <a:t>_</a:t>
            </a:r>
          </a:p>
          <a:p>
            <a:r>
              <a:rPr lang="es-ES" dirty="0" err="1"/>
              <a:t>Descrição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Partitions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n-</a:t>
            </a:r>
            <a:r>
              <a:rPr lang="es-ES" dirty="0" err="1"/>
              <a:t>by</a:t>
            </a:r>
            <a:r>
              <a:rPr lang="es-ES" dirty="0"/>
              <a:t>-p data </a:t>
            </a:r>
            <a:r>
              <a:rPr lang="es-ES" dirty="0" err="1"/>
              <a:t>matrix</a:t>
            </a:r>
            <a:r>
              <a:rPr lang="es-ES" dirty="0"/>
              <a:t> X </a:t>
            </a:r>
            <a:r>
              <a:rPr lang="es-ES" dirty="0" err="1"/>
              <a:t>into</a:t>
            </a:r>
            <a:r>
              <a:rPr lang="es-ES" dirty="0"/>
              <a:t> k </a:t>
            </a:r>
            <a:r>
              <a:rPr lang="es-ES" dirty="0" err="1"/>
              <a:t>clusters</a:t>
            </a:r>
            <a:r>
              <a:rPr lang="es-ES" dirty="0"/>
              <a:t>. </a:t>
            </a:r>
          </a:p>
          <a:p>
            <a:pPr lvl="1"/>
            <a:r>
              <a:rPr lang="es-ES" dirty="0" err="1"/>
              <a:t>returns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n-by-1 vector IDX </a:t>
            </a:r>
            <a:r>
              <a:rPr lang="es-ES" dirty="0" err="1"/>
              <a:t>containing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cluster</a:t>
            </a:r>
            <a:r>
              <a:rPr lang="es-ES" dirty="0"/>
              <a:t> </a:t>
            </a:r>
            <a:r>
              <a:rPr lang="es-ES" dirty="0" err="1"/>
              <a:t>indices</a:t>
            </a:r>
            <a:r>
              <a:rPr lang="es-ES" dirty="0"/>
              <a:t> of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1432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 no </a:t>
            </a:r>
            <a:r>
              <a:rPr lang="es-ES" dirty="0" err="1"/>
              <a:t>Matlab</a:t>
            </a:r>
            <a:r>
              <a:rPr lang="es-ES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Sintaxe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IDX = </a:t>
            </a:r>
            <a:r>
              <a:rPr lang="es-ES" dirty="0" err="1"/>
              <a:t>kmeans</a:t>
            </a:r>
            <a:r>
              <a:rPr lang="es-ES" dirty="0"/>
              <a:t>(</a:t>
            </a:r>
            <a:r>
              <a:rPr lang="es-ES" dirty="0" err="1"/>
              <a:t>X,k</a:t>
            </a:r>
            <a:r>
              <a:rPr lang="es-ES" dirty="0"/>
              <a:t>)</a:t>
            </a:r>
          </a:p>
          <a:p>
            <a:r>
              <a:rPr lang="es-ES" dirty="0" err="1"/>
              <a:t>Descrição</a:t>
            </a:r>
            <a:r>
              <a:rPr lang="es-ES" dirty="0"/>
              <a:t>:</a:t>
            </a:r>
          </a:p>
          <a:p>
            <a:pPr lvl="1">
              <a:lnSpc>
                <a:spcPct val="90000"/>
              </a:lnSpc>
            </a:pPr>
            <a:r>
              <a:rPr lang="es-ES" dirty="0" err="1"/>
              <a:t>Partitions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n-</a:t>
            </a:r>
            <a:r>
              <a:rPr lang="es-ES" dirty="0" err="1"/>
              <a:t>by</a:t>
            </a:r>
            <a:r>
              <a:rPr lang="es-ES" dirty="0"/>
              <a:t>-p data </a:t>
            </a:r>
            <a:r>
              <a:rPr lang="es-ES" dirty="0" err="1"/>
              <a:t>matrix</a:t>
            </a:r>
            <a:r>
              <a:rPr lang="es-ES" dirty="0"/>
              <a:t> X </a:t>
            </a:r>
            <a:r>
              <a:rPr lang="es-ES" dirty="0" err="1"/>
              <a:t>into</a:t>
            </a:r>
            <a:r>
              <a:rPr lang="es-ES" dirty="0"/>
              <a:t> k </a:t>
            </a:r>
            <a:r>
              <a:rPr lang="es-ES" dirty="0" err="1"/>
              <a:t>clusters</a:t>
            </a:r>
            <a:r>
              <a:rPr lang="es-ES" dirty="0"/>
              <a:t>. </a:t>
            </a:r>
          </a:p>
          <a:p>
            <a:pPr lvl="1">
              <a:lnSpc>
                <a:spcPct val="90000"/>
              </a:lnSpc>
            </a:pP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iterative</a:t>
            </a:r>
            <a:r>
              <a:rPr lang="es-ES" dirty="0"/>
              <a:t> </a:t>
            </a:r>
            <a:r>
              <a:rPr lang="es-ES" dirty="0" err="1"/>
              <a:t>partitioning</a:t>
            </a:r>
            <a:r>
              <a:rPr lang="es-ES" dirty="0"/>
              <a:t> </a:t>
            </a:r>
            <a:r>
              <a:rPr lang="es-ES" dirty="0" err="1"/>
              <a:t>minimizes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sum,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clusters</a:t>
            </a:r>
            <a:r>
              <a:rPr lang="es-ES" dirty="0"/>
              <a:t>,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within-cluster</a:t>
            </a:r>
            <a:r>
              <a:rPr lang="es-ES" dirty="0"/>
              <a:t> </a:t>
            </a:r>
            <a:r>
              <a:rPr lang="es-ES" dirty="0" err="1"/>
              <a:t>sums</a:t>
            </a:r>
            <a:r>
              <a:rPr lang="es-ES" dirty="0"/>
              <a:t> of </a:t>
            </a:r>
            <a:r>
              <a:rPr lang="es-ES" dirty="0" err="1"/>
              <a:t>point-to-cluster-centroid</a:t>
            </a:r>
            <a:r>
              <a:rPr lang="es-ES" dirty="0"/>
              <a:t> </a:t>
            </a:r>
            <a:r>
              <a:rPr lang="es-ES" dirty="0" err="1"/>
              <a:t>distances</a:t>
            </a:r>
            <a:r>
              <a:rPr lang="es-ES" dirty="0"/>
              <a:t>.</a:t>
            </a:r>
          </a:p>
          <a:p>
            <a:pPr lvl="1">
              <a:lnSpc>
                <a:spcPct val="90000"/>
              </a:lnSpc>
            </a:pPr>
            <a:r>
              <a:rPr lang="es-ES" dirty="0" err="1"/>
              <a:t>returns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n-by-1 vector IDX </a:t>
            </a:r>
            <a:r>
              <a:rPr lang="es-ES" dirty="0" err="1"/>
              <a:t>containing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cluster</a:t>
            </a:r>
            <a:r>
              <a:rPr lang="es-ES" dirty="0"/>
              <a:t> </a:t>
            </a:r>
            <a:r>
              <a:rPr lang="es-ES" dirty="0" err="1"/>
              <a:t>indices</a:t>
            </a:r>
            <a:r>
              <a:rPr lang="es-ES" dirty="0"/>
              <a:t> of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3519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Conclusão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r>
              <a:rPr lang="pt-BR" dirty="0"/>
              <a:t> é um dos algoritmos de agrupamento não supervisionado mais usado de todos os tempos...</a:t>
            </a:r>
          </a:p>
          <a:p>
            <a:endParaRPr lang="pt-BR" dirty="0"/>
          </a:p>
          <a:p>
            <a:r>
              <a:rPr lang="pt-BR" dirty="0"/>
              <a:t>Busca no </a:t>
            </a:r>
            <a:r>
              <a:rPr lang="pt-BR" dirty="0" err="1"/>
              <a:t>Googlê</a:t>
            </a:r>
            <a:r>
              <a:rPr lang="pt-BR" dirty="0"/>
              <a:t>:</a:t>
            </a:r>
          </a:p>
          <a:p>
            <a:pPr lvl="1"/>
            <a:r>
              <a:rPr lang="pt-BR" altLang="pt-BR" dirty="0"/>
              <a:t>Aproximadamente 1.520.000.000 resultados (0,43 segundos)</a:t>
            </a:r>
            <a:endParaRPr lang="pt-BR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15416"/>
            <a:ext cx="21352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375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7" y="116632"/>
            <a:ext cx="8703866" cy="6525920"/>
          </a:xfrm>
        </p:spPr>
      </p:pic>
    </p:spTree>
    <p:extLst>
      <p:ext uri="{BB962C8B-B14F-4D97-AF65-F5344CB8AC3E}">
        <p14:creationId xmlns:p14="http://schemas.microsoft.com/office/powerpoint/2010/main" val="2004937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533400"/>
            <a:ext cx="7499176" cy="1143000"/>
          </a:xfrm>
        </p:spPr>
        <p:txBody>
          <a:bodyPr/>
          <a:lstStyle/>
          <a:p>
            <a:r>
              <a:rPr lang="pt-BR" dirty="0"/>
              <a:t>Exercício 1:</a:t>
            </a:r>
            <a:endParaRPr lang="en-US" dirty="0"/>
          </a:p>
        </p:txBody>
      </p:sp>
      <p:sp>
        <p:nvSpPr>
          <p:cNvPr id="110596" name="Line 4"/>
          <p:cNvSpPr>
            <a:spLocks noChangeShapeType="1"/>
          </p:cNvSpPr>
          <p:nvPr/>
        </p:nvSpPr>
        <p:spPr bwMode="auto">
          <a:xfrm>
            <a:off x="1116013" y="1844675"/>
            <a:ext cx="0" cy="410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597" name="Line 5"/>
          <p:cNvSpPr>
            <a:spLocks noChangeShapeType="1"/>
          </p:cNvSpPr>
          <p:nvPr/>
        </p:nvSpPr>
        <p:spPr bwMode="auto">
          <a:xfrm>
            <a:off x="539750" y="5589588"/>
            <a:ext cx="4537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598" name="Oval 6"/>
          <p:cNvSpPr>
            <a:spLocks noChangeArrowheads="1"/>
          </p:cNvSpPr>
          <p:nvPr/>
        </p:nvSpPr>
        <p:spPr bwMode="auto">
          <a:xfrm>
            <a:off x="1835150" y="198913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599" name="Oval 7"/>
          <p:cNvSpPr>
            <a:spLocks noChangeArrowheads="1"/>
          </p:cNvSpPr>
          <p:nvPr/>
        </p:nvSpPr>
        <p:spPr bwMode="auto">
          <a:xfrm>
            <a:off x="2051050" y="220503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0" name="Oval 8"/>
          <p:cNvSpPr>
            <a:spLocks noChangeArrowheads="1"/>
          </p:cNvSpPr>
          <p:nvPr/>
        </p:nvSpPr>
        <p:spPr bwMode="auto">
          <a:xfrm>
            <a:off x="1692275" y="227647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1" name="Oval 9"/>
          <p:cNvSpPr>
            <a:spLocks noChangeArrowheads="1"/>
          </p:cNvSpPr>
          <p:nvPr/>
        </p:nvSpPr>
        <p:spPr bwMode="auto">
          <a:xfrm>
            <a:off x="2484438" y="19161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2" name="Oval 10"/>
          <p:cNvSpPr>
            <a:spLocks noChangeArrowheads="1"/>
          </p:cNvSpPr>
          <p:nvPr/>
        </p:nvSpPr>
        <p:spPr bwMode="auto">
          <a:xfrm>
            <a:off x="2555875" y="2349500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3" name="Oval 11"/>
          <p:cNvSpPr>
            <a:spLocks noChangeArrowheads="1"/>
          </p:cNvSpPr>
          <p:nvPr/>
        </p:nvSpPr>
        <p:spPr bwMode="auto">
          <a:xfrm>
            <a:off x="1979613" y="2708275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4" name="Oval 12"/>
          <p:cNvSpPr>
            <a:spLocks noChangeArrowheads="1"/>
          </p:cNvSpPr>
          <p:nvPr/>
        </p:nvSpPr>
        <p:spPr bwMode="auto">
          <a:xfrm>
            <a:off x="2627313" y="3573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5" name="Oval 13"/>
          <p:cNvSpPr>
            <a:spLocks noChangeArrowheads="1"/>
          </p:cNvSpPr>
          <p:nvPr/>
        </p:nvSpPr>
        <p:spPr bwMode="auto">
          <a:xfrm>
            <a:off x="3203575" y="39338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6" name="Oval 14"/>
          <p:cNvSpPr>
            <a:spLocks noChangeArrowheads="1"/>
          </p:cNvSpPr>
          <p:nvPr/>
        </p:nvSpPr>
        <p:spPr bwMode="auto">
          <a:xfrm>
            <a:off x="2987675" y="43656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7" name="Oval 15"/>
          <p:cNvSpPr>
            <a:spLocks noChangeArrowheads="1"/>
          </p:cNvSpPr>
          <p:nvPr/>
        </p:nvSpPr>
        <p:spPr bwMode="auto">
          <a:xfrm>
            <a:off x="3563938" y="42211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8" name="Oval 16"/>
          <p:cNvSpPr>
            <a:spLocks noChangeArrowheads="1"/>
          </p:cNvSpPr>
          <p:nvPr/>
        </p:nvSpPr>
        <p:spPr bwMode="auto">
          <a:xfrm>
            <a:off x="1476375" y="41497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1" name="Oval 19"/>
          <p:cNvSpPr>
            <a:spLocks noChangeArrowheads="1"/>
          </p:cNvSpPr>
          <p:nvPr/>
        </p:nvSpPr>
        <p:spPr bwMode="auto">
          <a:xfrm>
            <a:off x="1403350" y="45815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2" name="Oval 20"/>
          <p:cNvSpPr>
            <a:spLocks noChangeArrowheads="1"/>
          </p:cNvSpPr>
          <p:nvPr/>
        </p:nvSpPr>
        <p:spPr bwMode="auto">
          <a:xfrm>
            <a:off x="1835150" y="43656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3" name="Oval 21"/>
          <p:cNvSpPr>
            <a:spLocks noChangeArrowheads="1"/>
          </p:cNvSpPr>
          <p:nvPr/>
        </p:nvSpPr>
        <p:spPr bwMode="auto">
          <a:xfrm>
            <a:off x="1763713" y="46529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4" name="Oval 22"/>
          <p:cNvSpPr>
            <a:spLocks noChangeArrowheads="1"/>
          </p:cNvSpPr>
          <p:nvPr/>
        </p:nvSpPr>
        <p:spPr bwMode="auto">
          <a:xfrm>
            <a:off x="1476375" y="5084763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5" name="Oval 23"/>
          <p:cNvSpPr>
            <a:spLocks noChangeArrowheads="1"/>
          </p:cNvSpPr>
          <p:nvPr/>
        </p:nvSpPr>
        <p:spPr bwMode="auto">
          <a:xfrm>
            <a:off x="1835150" y="4005263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7" name="Oval 25"/>
          <p:cNvSpPr>
            <a:spLocks noChangeArrowheads="1"/>
          </p:cNvSpPr>
          <p:nvPr/>
        </p:nvSpPr>
        <p:spPr bwMode="auto">
          <a:xfrm>
            <a:off x="2484438" y="2924175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8" name="Text Box 26"/>
          <p:cNvSpPr txBox="1">
            <a:spLocks noChangeArrowheads="1"/>
          </p:cNvSpPr>
          <p:nvPr/>
        </p:nvSpPr>
        <p:spPr bwMode="auto">
          <a:xfrm>
            <a:off x="1692275" y="1773238"/>
            <a:ext cx="2413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800"/>
              <a:t>1</a:t>
            </a:r>
          </a:p>
        </p:txBody>
      </p:sp>
      <p:sp>
        <p:nvSpPr>
          <p:cNvPr id="110619" name="Text Box 27"/>
          <p:cNvSpPr txBox="1">
            <a:spLocks noChangeArrowheads="1"/>
          </p:cNvSpPr>
          <p:nvPr/>
        </p:nvSpPr>
        <p:spPr bwMode="auto">
          <a:xfrm>
            <a:off x="2700338" y="1844675"/>
            <a:ext cx="1841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1</a:t>
            </a:r>
          </a:p>
        </p:txBody>
      </p:sp>
      <p:sp>
        <p:nvSpPr>
          <p:cNvPr id="110620" name="Text Box 28"/>
          <p:cNvSpPr txBox="1">
            <a:spLocks noChangeArrowheads="1"/>
          </p:cNvSpPr>
          <p:nvPr/>
        </p:nvSpPr>
        <p:spPr bwMode="auto">
          <a:xfrm>
            <a:off x="2560638" y="1773238"/>
            <a:ext cx="2413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800"/>
              <a:t>2</a:t>
            </a:r>
          </a:p>
        </p:txBody>
      </p:sp>
      <p:sp>
        <p:nvSpPr>
          <p:cNvPr id="110621" name="Text Box 29"/>
          <p:cNvSpPr txBox="1">
            <a:spLocks noChangeArrowheads="1"/>
          </p:cNvSpPr>
          <p:nvPr/>
        </p:nvSpPr>
        <p:spPr bwMode="auto">
          <a:xfrm>
            <a:off x="2147888" y="2060575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3</a:t>
            </a:r>
          </a:p>
        </p:txBody>
      </p:sp>
      <p:sp>
        <p:nvSpPr>
          <p:cNvPr id="110622" name="Text Box 30"/>
          <p:cNvSpPr txBox="1">
            <a:spLocks noChangeArrowheads="1"/>
          </p:cNvSpPr>
          <p:nvPr/>
        </p:nvSpPr>
        <p:spPr bwMode="auto">
          <a:xfrm>
            <a:off x="1489075" y="2276475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4</a:t>
            </a:r>
          </a:p>
        </p:txBody>
      </p:sp>
      <p:sp>
        <p:nvSpPr>
          <p:cNvPr id="110623" name="Text Box 31"/>
          <p:cNvSpPr txBox="1">
            <a:spLocks noChangeArrowheads="1"/>
          </p:cNvSpPr>
          <p:nvPr/>
        </p:nvSpPr>
        <p:spPr bwMode="auto">
          <a:xfrm>
            <a:off x="2667000" y="2276475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5</a:t>
            </a:r>
          </a:p>
        </p:txBody>
      </p:sp>
      <p:sp>
        <p:nvSpPr>
          <p:cNvPr id="110624" name="Text Box 32"/>
          <p:cNvSpPr txBox="1">
            <a:spLocks noChangeArrowheads="1"/>
          </p:cNvSpPr>
          <p:nvPr/>
        </p:nvSpPr>
        <p:spPr bwMode="auto">
          <a:xfrm>
            <a:off x="2085975" y="2565400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6</a:t>
            </a:r>
          </a:p>
        </p:txBody>
      </p:sp>
      <p:sp>
        <p:nvSpPr>
          <p:cNvPr id="110625" name="Text Box 33"/>
          <p:cNvSpPr txBox="1">
            <a:spLocks noChangeArrowheads="1"/>
          </p:cNvSpPr>
          <p:nvPr/>
        </p:nvSpPr>
        <p:spPr bwMode="auto">
          <a:xfrm>
            <a:off x="2566988" y="2781300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7</a:t>
            </a:r>
          </a:p>
        </p:txBody>
      </p:sp>
      <p:sp>
        <p:nvSpPr>
          <p:cNvPr id="110626" name="Text Box 34"/>
          <p:cNvSpPr txBox="1">
            <a:spLocks noChangeArrowheads="1"/>
          </p:cNvSpPr>
          <p:nvPr/>
        </p:nvSpPr>
        <p:spPr bwMode="auto">
          <a:xfrm>
            <a:off x="2714625" y="3429000"/>
            <a:ext cx="2413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8</a:t>
            </a:r>
          </a:p>
        </p:txBody>
      </p:sp>
      <p:sp>
        <p:nvSpPr>
          <p:cNvPr id="110627" name="Text Box 35"/>
          <p:cNvSpPr txBox="1">
            <a:spLocks noChangeArrowheads="1"/>
          </p:cNvSpPr>
          <p:nvPr/>
        </p:nvSpPr>
        <p:spPr bwMode="auto">
          <a:xfrm>
            <a:off x="3262313" y="3783013"/>
            <a:ext cx="2413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9</a:t>
            </a:r>
          </a:p>
        </p:txBody>
      </p:sp>
      <p:sp>
        <p:nvSpPr>
          <p:cNvPr id="110628" name="Text Box 36"/>
          <p:cNvSpPr txBox="1">
            <a:spLocks noChangeArrowheads="1"/>
          </p:cNvSpPr>
          <p:nvPr/>
        </p:nvSpPr>
        <p:spPr bwMode="auto">
          <a:xfrm>
            <a:off x="2916238" y="4495800"/>
            <a:ext cx="36036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10</a:t>
            </a:r>
          </a:p>
        </p:txBody>
      </p:sp>
      <p:sp>
        <p:nvSpPr>
          <p:cNvPr id="110629" name="Text Box 37"/>
          <p:cNvSpPr txBox="1">
            <a:spLocks noChangeArrowheads="1"/>
          </p:cNvSpPr>
          <p:nvPr/>
        </p:nvSpPr>
        <p:spPr bwMode="auto">
          <a:xfrm>
            <a:off x="3651250" y="4097338"/>
            <a:ext cx="3603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11</a:t>
            </a:r>
          </a:p>
        </p:txBody>
      </p:sp>
      <p:sp>
        <p:nvSpPr>
          <p:cNvPr id="110630" name="Text Box 38"/>
          <p:cNvSpPr txBox="1">
            <a:spLocks noChangeArrowheads="1"/>
          </p:cNvSpPr>
          <p:nvPr/>
        </p:nvSpPr>
        <p:spPr bwMode="auto">
          <a:xfrm>
            <a:off x="1879600" y="3849688"/>
            <a:ext cx="3603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12</a:t>
            </a:r>
          </a:p>
        </p:txBody>
      </p:sp>
      <p:sp>
        <p:nvSpPr>
          <p:cNvPr id="110631" name="Text Box 39"/>
          <p:cNvSpPr txBox="1">
            <a:spLocks noChangeArrowheads="1"/>
          </p:cNvSpPr>
          <p:nvPr/>
        </p:nvSpPr>
        <p:spPr bwMode="auto">
          <a:xfrm>
            <a:off x="1403350" y="3933825"/>
            <a:ext cx="36036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13</a:t>
            </a:r>
          </a:p>
        </p:txBody>
      </p:sp>
      <p:sp>
        <p:nvSpPr>
          <p:cNvPr id="110632" name="Text Box 40"/>
          <p:cNvSpPr txBox="1">
            <a:spLocks noChangeArrowheads="1"/>
          </p:cNvSpPr>
          <p:nvPr/>
        </p:nvSpPr>
        <p:spPr bwMode="auto">
          <a:xfrm>
            <a:off x="1893888" y="4221163"/>
            <a:ext cx="36036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14</a:t>
            </a:r>
          </a:p>
        </p:txBody>
      </p:sp>
      <p:sp>
        <p:nvSpPr>
          <p:cNvPr id="110633" name="Text Box 41"/>
          <p:cNvSpPr txBox="1">
            <a:spLocks noChangeArrowheads="1"/>
          </p:cNvSpPr>
          <p:nvPr/>
        </p:nvSpPr>
        <p:spPr bwMode="auto">
          <a:xfrm>
            <a:off x="1173163" y="4437063"/>
            <a:ext cx="36036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15</a:t>
            </a:r>
          </a:p>
        </p:txBody>
      </p:sp>
      <p:sp>
        <p:nvSpPr>
          <p:cNvPr id="110634" name="Text Box 42"/>
          <p:cNvSpPr txBox="1">
            <a:spLocks noChangeArrowheads="1"/>
          </p:cNvSpPr>
          <p:nvPr/>
        </p:nvSpPr>
        <p:spPr bwMode="auto">
          <a:xfrm>
            <a:off x="1860550" y="4581525"/>
            <a:ext cx="36036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16</a:t>
            </a:r>
          </a:p>
        </p:txBody>
      </p:sp>
      <p:sp>
        <p:nvSpPr>
          <p:cNvPr id="110635" name="Text Box 43"/>
          <p:cNvSpPr txBox="1">
            <a:spLocks noChangeArrowheads="1"/>
          </p:cNvSpPr>
          <p:nvPr/>
        </p:nvSpPr>
        <p:spPr bwMode="auto">
          <a:xfrm>
            <a:off x="1533525" y="4941888"/>
            <a:ext cx="3603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800"/>
              <a:t>17</a:t>
            </a:r>
          </a:p>
        </p:txBody>
      </p:sp>
      <p:graphicFrame>
        <p:nvGraphicFramePr>
          <p:cNvPr id="110719" name="Group 127"/>
          <p:cNvGraphicFramePr>
            <a:graphicFrameLocks noGrp="1"/>
          </p:cNvGraphicFramePr>
          <p:nvPr>
            <p:ph idx="1"/>
          </p:nvPr>
        </p:nvGraphicFramePr>
        <p:xfrm>
          <a:off x="5508625" y="1425575"/>
          <a:ext cx="2376488" cy="5207000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1,9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7,3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2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3,4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7,5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2.5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6,8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4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1,5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6,5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5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3,5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6,4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6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2,2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5,8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7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3,4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5,2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8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3,6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4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9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5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3,2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4,5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2,4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11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6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2,6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12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1.9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13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2,7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14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1.9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2,4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15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0,8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2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16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1,6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1,8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17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pt-B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1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0720" name="Text Box 128"/>
          <p:cNvSpPr txBox="1">
            <a:spLocks noChangeArrowheads="1"/>
          </p:cNvSpPr>
          <p:nvPr/>
        </p:nvSpPr>
        <p:spPr bwMode="auto">
          <a:xfrm>
            <a:off x="1022598" y="5805488"/>
            <a:ext cx="27787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dirty="0"/>
              <a:t>Achar 3 clusters </a:t>
            </a:r>
            <a:br>
              <a:rPr lang="pt-BR" dirty="0"/>
            </a:br>
            <a:r>
              <a:rPr lang="pt-BR" dirty="0"/>
              <a:t>utilizando o </a:t>
            </a:r>
            <a:r>
              <a:rPr lang="pt-BR" dirty="0" err="1"/>
              <a:t>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195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Exercicio 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Escolha 3 conjuntos de dados da base de dados em Irvine:</a:t>
            </a:r>
          </a:p>
          <a:p>
            <a:pPr lvl="1"/>
            <a:r>
              <a:rPr lang="en-US"/>
              <a:t>http://archive.ics.uci.edu/ml/</a:t>
            </a:r>
          </a:p>
          <a:p>
            <a:r>
              <a:rPr lang="en-US"/>
              <a:t>e use seu algoritmo para classificar os dados.</a:t>
            </a:r>
          </a:p>
          <a:p>
            <a:pPr lvl="1"/>
            <a:r>
              <a:rPr lang="en-US"/>
              <a:t>Use a base de Iris e mais duas.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408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" y="-171400"/>
            <a:ext cx="9145016" cy="7316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361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Bibliografia</a:t>
            </a:r>
          </a:p>
        </p:txBody>
      </p:sp>
      <p:sp>
        <p:nvSpPr>
          <p:cNvPr id="12144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Hastie, T.; Tibshirani, R.; Friedman, J. The Elements of Statistical Learning: Data Mining, Inference, and Prediction. Berlin: Springer, 2001.</a:t>
            </a:r>
          </a:p>
          <a:p>
            <a:r>
              <a:rPr lang="pt-BR"/>
              <a:t>https://en.wikipedia.org/wiki/K-means_clustering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261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Referencias da apresentacao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David Menotti, Ph.D.</a:t>
            </a:r>
          </a:p>
          <a:p>
            <a:pPr lvl="1"/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www.decom.ufop.br</a:t>
            </a:r>
            <a:r>
              <a:rPr lang="pt-BR" dirty="0"/>
              <a:t>/</a:t>
            </a:r>
            <a:r>
              <a:rPr lang="pt-BR" dirty="0" err="1"/>
              <a:t>menotti</a:t>
            </a:r>
            <a:endParaRPr lang="pt-BR" dirty="0"/>
          </a:p>
          <a:p>
            <a:r>
              <a:rPr lang="pt-BR" dirty="0"/>
              <a:t>Prof. Francisco de A. T. de Carvalho</a:t>
            </a:r>
          </a:p>
          <a:p>
            <a:pPr lvl="1"/>
            <a:r>
              <a:rPr lang="en-US" dirty="0" err="1"/>
              <a:t>www.cin.ufpe.br</a:t>
            </a:r>
            <a:r>
              <a:rPr lang="en-US" dirty="0"/>
              <a:t>/~</a:t>
            </a:r>
            <a:r>
              <a:rPr lang="en-US" dirty="0" err="1"/>
              <a:t>compint</a:t>
            </a:r>
            <a:r>
              <a:rPr lang="en-US" dirty="0"/>
              <a:t>/aulas-IAS/kdd-022/</a:t>
            </a:r>
            <a:r>
              <a:rPr lang="en-US" dirty="0" err="1"/>
              <a:t>Clustering.ppt</a:t>
            </a:r>
            <a:endParaRPr lang="en-US" dirty="0"/>
          </a:p>
          <a:p>
            <a:r>
              <a:rPr lang="en-US" dirty="0"/>
              <a:t>Prof. </a:t>
            </a:r>
            <a:r>
              <a:rPr lang="en-US" dirty="0" err="1"/>
              <a:t>Pasi</a:t>
            </a:r>
            <a:r>
              <a:rPr lang="en-US" dirty="0"/>
              <a:t> </a:t>
            </a:r>
            <a:r>
              <a:rPr lang="en-US" dirty="0" err="1"/>
              <a:t>Franti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cs.joensuu.fi</a:t>
            </a:r>
            <a:r>
              <a:rPr lang="en-US"/>
              <a:t>/pages/frantic/cluster/ClusteringPart4.ppt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1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Clustering</a:t>
            </a:r>
            <a:r>
              <a:rPr lang="pt-BR" dirty="0"/>
              <a:t> ou Agrupamento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É a organização dos objetos similares (em algum aspecto) em grupos.</a:t>
            </a:r>
          </a:p>
        </p:txBody>
      </p:sp>
      <p:pic>
        <p:nvPicPr>
          <p:cNvPr id="34820" name="Picture 11" descr="clust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0"/>
            <a:ext cx="6248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 Box 12"/>
          <p:cNvSpPr txBox="1">
            <a:spLocks noChangeArrowheads="1"/>
          </p:cNvSpPr>
          <p:nvPr/>
        </p:nvSpPr>
        <p:spPr bwMode="auto">
          <a:xfrm>
            <a:off x="3810000" y="5867400"/>
            <a:ext cx="2647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/>
              <a:t>Quatro grupos (clusters)</a:t>
            </a:r>
          </a:p>
        </p:txBody>
      </p:sp>
    </p:spTree>
    <p:extLst>
      <p:ext uri="{BB962C8B-B14F-4D97-AF65-F5344CB8AC3E}">
        <p14:creationId xmlns:p14="http://schemas.microsoft.com/office/powerpoint/2010/main" val="327740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63" y="3030389"/>
            <a:ext cx="7164288" cy="3020367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Clustering</a:t>
            </a:r>
            <a:r>
              <a:rPr lang="pt-BR" dirty="0"/>
              <a:t> ou Agrupamento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É a organização dos objetos similares (em algum aspecto) em grupos.</a:t>
            </a:r>
          </a:p>
        </p:txBody>
      </p:sp>
      <p:sp>
        <p:nvSpPr>
          <p:cNvPr id="34821" name="Text Box 12"/>
          <p:cNvSpPr txBox="1">
            <a:spLocks noChangeArrowheads="1"/>
          </p:cNvSpPr>
          <p:nvPr/>
        </p:nvSpPr>
        <p:spPr bwMode="auto">
          <a:xfrm>
            <a:off x="3810000" y="5867400"/>
            <a:ext cx="3167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pt-BR" dirty="0"/>
              <a:t>Três grupos (clusters)</a:t>
            </a:r>
          </a:p>
        </p:txBody>
      </p:sp>
    </p:spTree>
    <p:extLst>
      <p:ext uri="{BB962C8B-B14F-4D97-AF65-F5344CB8AC3E}">
        <p14:creationId xmlns:p14="http://schemas.microsoft.com/office/powerpoint/2010/main" val="37272138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3"/>
</p:tagLst>
</file>

<file path=ppt/theme/theme1.xml><?xml version="1.0" encoding="utf-8"?>
<a:theme xmlns:a="http://schemas.openxmlformats.org/drawingml/2006/main" name="GRAVATA">
  <a:themeElements>
    <a:clrScheme name="GRAVATA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GRAVATA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GRAVATA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AVATA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AVATA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AVATA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AVATA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AVATA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Office\Modelos\Estruturas de apresentação\GRAVATA.POT</Template>
  <TotalTime>5512</TotalTime>
  <Words>2472</Words>
  <Application>Microsoft Macintosh PowerPoint</Application>
  <PresentationFormat>Apresentação na tela (4:3)</PresentationFormat>
  <Paragraphs>444</Paragraphs>
  <Slides>78</Slides>
  <Notes>11</Notes>
  <HiddenSlides>0</HiddenSlides>
  <MMClips>1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3</vt:i4>
      </vt:variant>
      <vt:variant>
        <vt:lpstr>Títulos de slides</vt:lpstr>
      </vt:variant>
      <vt:variant>
        <vt:i4>78</vt:i4>
      </vt:variant>
    </vt:vector>
  </HeadingPairs>
  <TitlesOfParts>
    <vt:vector size="90" baseType="lpstr">
      <vt:lpstr>Arial Unicode MS</vt:lpstr>
      <vt:lpstr>Arial</vt:lpstr>
      <vt:lpstr>Courier</vt:lpstr>
      <vt:lpstr>inherit</vt:lpstr>
      <vt:lpstr>Monotype Sorts</vt:lpstr>
      <vt:lpstr>Times</vt:lpstr>
      <vt:lpstr>Times New Roman</vt:lpstr>
      <vt:lpstr>Wingdings</vt:lpstr>
      <vt:lpstr>GRAVATA</vt:lpstr>
      <vt:lpstr>Bitmap Image</vt:lpstr>
      <vt:lpstr>Equação</vt:lpstr>
      <vt:lpstr>Equation</vt:lpstr>
      <vt:lpstr>Tópicos Especiais de Aprendizado</vt:lpstr>
      <vt:lpstr>4a Aula</vt:lpstr>
      <vt:lpstr>Objetivos desta aula</vt:lpstr>
      <vt:lpstr>Aprendizagem Não-Supervisionada</vt:lpstr>
      <vt:lpstr>Como você agruparia estes cães?  </vt:lpstr>
      <vt:lpstr>Como classificar esses pontos?</vt:lpstr>
      <vt:lpstr>Aprendizagem Não-Supervisionada</vt:lpstr>
      <vt:lpstr>Clustering ou Agrupamento</vt:lpstr>
      <vt:lpstr>Clustering ou Agrupamento</vt:lpstr>
      <vt:lpstr>Cluster ou grupo</vt:lpstr>
      <vt:lpstr>k-Means Clustering (Lloyd, 1957)</vt:lpstr>
      <vt:lpstr>k-Means</vt:lpstr>
      <vt:lpstr>K-Means</vt:lpstr>
      <vt:lpstr>k-Means</vt:lpstr>
      <vt:lpstr>k-Means</vt:lpstr>
      <vt:lpstr>k-Means</vt:lpstr>
      <vt:lpstr>Standard algorithm</vt:lpstr>
      <vt:lpstr>Standard algorithm</vt:lpstr>
      <vt:lpstr>Standard algorithm – Step 1</vt:lpstr>
      <vt:lpstr>Standard algorithm – Step 2</vt:lpstr>
      <vt:lpstr>Fluxograma do k-means</vt:lpstr>
      <vt:lpstr>k-Means for classification</vt:lpstr>
      <vt:lpstr>k-Means – Um Exemplo</vt:lpstr>
      <vt:lpstr>k-Means – Um Exemplo</vt:lpstr>
      <vt:lpstr>k-Means – Um Exemplo</vt:lpstr>
      <vt:lpstr>k-Means – Um Exemplo</vt:lpstr>
      <vt:lpstr>Exemplo</vt:lpstr>
      <vt:lpstr>Exemplo numérico</vt:lpstr>
      <vt:lpstr>Exemplo numérico</vt:lpstr>
      <vt:lpstr>Exemplo numérico</vt:lpstr>
      <vt:lpstr>Exemplo numérico</vt:lpstr>
      <vt:lpstr>Exemplo numérico</vt:lpstr>
      <vt:lpstr>Exemplo numérico</vt:lpstr>
      <vt:lpstr>Exemplo numérico</vt:lpstr>
      <vt:lpstr>Exemplo numérico</vt:lpstr>
      <vt:lpstr>Apresentação do PowerPoint</vt:lpstr>
      <vt:lpstr>Exemplo numérico</vt:lpstr>
      <vt:lpstr>Inicialização</vt:lpstr>
      <vt:lpstr>Calculando Distâncias</vt:lpstr>
      <vt:lpstr>Distância Euclidiana</vt:lpstr>
      <vt:lpstr>Calculando Distâncias</vt:lpstr>
      <vt:lpstr>Critérios de Otimização</vt:lpstr>
      <vt:lpstr>Critérios de Otimização</vt:lpstr>
      <vt:lpstr>Soma dos Erros Quadrados</vt:lpstr>
      <vt:lpstr>Soma dos Erros Quadrados</vt:lpstr>
      <vt:lpstr>Critérios de Dispersão</vt:lpstr>
      <vt:lpstr>Critérios de Dispersão</vt:lpstr>
      <vt:lpstr>Critérios de Dispersão</vt:lpstr>
      <vt:lpstr>Técnicas para inicializar os centróides</vt:lpstr>
      <vt:lpstr>Simulação</vt:lpstr>
      <vt:lpstr>Avaliação do k-Means</vt:lpstr>
      <vt:lpstr>Avaliação do k-Means</vt:lpstr>
      <vt:lpstr>Variante do k-Means: k-Modas </vt:lpstr>
      <vt:lpstr>Apresentação do PowerPoint</vt:lpstr>
      <vt:lpstr>Variante do k-Means: k-Modas </vt:lpstr>
      <vt:lpstr>Variante do k-Means: k-Modas </vt:lpstr>
      <vt:lpstr>Como escolher K?</vt:lpstr>
      <vt:lpstr>Como escolher K?</vt:lpstr>
      <vt:lpstr>Summary </vt:lpstr>
      <vt:lpstr>Uso do K-means</vt:lpstr>
      <vt:lpstr>K-Means em imagens</vt:lpstr>
      <vt:lpstr>Image segmentation </vt:lpstr>
      <vt:lpstr>Applications of text clustering</vt:lpstr>
      <vt:lpstr>Document clustering</vt:lpstr>
      <vt:lpstr>Approximate string matching</vt:lpstr>
      <vt:lpstr>Clustering of time-series</vt:lpstr>
      <vt:lpstr>Clustering of GPS trajectories</vt:lpstr>
      <vt:lpstr>Density clusters </vt:lpstr>
      <vt:lpstr>E no Matlab?</vt:lpstr>
      <vt:lpstr>E no Python?</vt:lpstr>
      <vt:lpstr>E no Matlab?</vt:lpstr>
      <vt:lpstr>Conclusão</vt:lpstr>
      <vt:lpstr>Apresentação do PowerPoint</vt:lpstr>
      <vt:lpstr>Exercício 1:</vt:lpstr>
      <vt:lpstr>Exercicio 2:</vt:lpstr>
      <vt:lpstr>Fim</vt:lpstr>
      <vt:lpstr>Bibliografia</vt:lpstr>
      <vt:lpstr>Referencias da apresentacao</vt:lpstr>
    </vt:vector>
  </TitlesOfParts>
  <Company>USP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</dc:title>
  <dc:creator>reinaldo</dc:creator>
  <cp:lastModifiedBy>Reinaldo A. C. Bianchi</cp:lastModifiedBy>
  <cp:revision>715</cp:revision>
  <cp:lastPrinted>2005-03-15T18:52:30Z</cp:lastPrinted>
  <dcterms:created xsi:type="dcterms:W3CDTF">2010-04-13T19:20:29Z</dcterms:created>
  <dcterms:modified xsi:type="dcterms:W3CDTF">2020-10-21T21:58:25Z</dcterms:modified>
</cp:coreProperties>
</file>